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4" r:id="rId2"/>
    <p:sldId id="496" r:id="rId3"/>
    <p:sldId id="560" r:id="rId4"/>
    <p:sldId id="561" r:id="rId5"/>
    <p:sldId id="321" r:id="rId6"/>
    <p:sldId id="271" r:id="rId7"/>
    <p:sldId id="491" r:id="rId8"/>
    <p:sldId id="449" r:id="rId9"/>
    <p:sldId id="304" r:id="rId10"/>
    <p:sldId id="316" r:id="rId11"/>
    <p:sldId id="324" r:id="rId12"/>
    <p:sldId id="555" r:id="rId13"/>
    <p:sldId id="537" r:id="rId14"/>
    <p:sldId id="535" r:id="rId15"/>
    <p:sldId id="534" r:id="rId16"/>
    <p:sldId id="536" r:id="rId17"/>
    <p:sldId id="558" r:id="rId18"/>
    <p:sldId id="538" r:id="rId19"/>
    <p:sldId id="539" r:id="rId20"/>
    <p:sldId id="550" r:id="rId21"/>
    <p:sldId id="501" r:id="rId22"/>
    <p:sldId id="544" r:id="rId23"/>
    <p:sldId id="504" r:id="rId24"/>
    <p:sldId id="505" r:id="rId25"/>
    <p:sldId id="507" r:id="rId26"/>
    <p:sldId id="508" r:id="rId27"/>
    <p:sldId id="557" r:id="rId28"/>
    <p:sldId id="510" r:id="rId29"/>
    <p:sldId id="511" r:id="rId30"/>
    <p:sldId id="509" r:id="rId31"/>
    <p:sldId id="530" r:id="rId32"/>
    <p:sldId id="549" r:id="rId33"/>
    <p:sldId id="424" r:id="rId34"/>
    <p:sldId id="517" r:id="rId35"/>
    <p:sldId id="518" r:id="rId36"/>
    <p:sldId id="532" r:id="rId37"/>
    <p:sldId id="513" r:id="rId38"/>
    <p:sldId id="514" r:id="rId39"/>
    <p:sldId id="533" r:id="rId40"/>
    <p:sldId id="547" r:id="rId41"/>
    <p:sldId id="520" r:id="rId42"/>
    <p:sldId id="392" r:id="rId43"/>
    <p:sldId id="516" r:id="rId44"/>
    <p:sldId id="559" r:id="rId45"/>
    <p:sldId id="522" r:id="rId46"/>
    <p:sldId id="5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1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43:09.72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24 1 24575,'1'129'0,"-2"178"0,-11-173 0,1 27 0,12 478-1365,-1-621-5461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43:11.2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 24575,'1'-3'0,"3"10"0,5 20 0,0 0 0,-2 0 0,4 33 0,-5-28 0,48 340 0,-47-169 0,-7-177 0,11 113 0,-2-24 0,-8-80 0,-1-7 0,2 1 0,5 28 0,1-14-1365,-5-26-5461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43:12.2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 24575,'0'-4'0,"0"3"0,0 9 0,8 21 0,1 34 0,0 33 0,-1 25 0,-3 17-1164,-2 15 1164,-1 7 0,-2-6 0,1-11 0,2-15 0,2-23 0,-2-16 0,1-22 0,-2-17 0,0-19-7027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43:13.12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24575,'0'7'0,"8"43"0,5 42 0,9 34 0,3 28 0,5 33-3450,6 5 3450,-5-11 0,-3-19 0,-7-21 0,-6-22 910,-7-26-910,-3-26 0,-4-20 604,-2-15-604,0-12-6255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45:24.70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370-49B0-45DA-B7DF-BE75D1082F61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B55F-9B6C-4DE2-A1DE-D3755379D8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8307EB-CA14-467E-BCB7-B362AD54A34E}" type="slidenum">
              <a:rPr lang="it-IT"/>
              <a:pPr/>
              <a:t>5</a:t>
            </a:fld>
            <a:endParaRPr lang="it-IT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</a:t>
            </a:r>
            <a:r>
              <a:rPr lang="en-US" dirty="0" err="1"/>
              <a:t>amplifcation</a:t>
            </a:r>
            <a:r>
              <a:rPr lang="en-US" dirty="0"/>
              <a:t> by stimulated emission of radiation</a:t>
            </a:r>
          </a:p>
          <a:p>
            <a:r>
              <a:rPr lang="en-US" dirty="0"/>
              <a:t>Light detection and ranging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B72A7-4E3C-4BF7-8E3B-68D41ECEE2D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482477-C12E-46FE-B8DC-9536ED9102E7}" type="slidenum">
              <a:rPr lang="en-US"/>
              <a:pPr/>
              <a:t>28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482477-C12E-46FE-B8DC-9536ED9102E7}" type="slidenum">
              <a:rPr lang="en-US"/>
              <a:pPr/>
              <a:t>29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2E3A41-CE8F-4DC4-A739-220234EE0636}" type="slidenum">
              <a:rPr lang="en-US"/>
              <a:pPr/>
              <a:t>40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AF68E-6B8D-4DB2-B0BC-AD6625B51645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25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nbow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geog.soton.ac.uk/users/trevesr/obs/rseo/energy_interactions_with_the_earths_surface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rcan.gc.ca/maps-tools-publications/satellite-imagery-air-photos/tutorial-fundamentals-remote-sensing/9309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31.jpe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feature/ames/human-activity-in-china-and-india-dominates-the-greening-of-earth-nasa-study-show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0.png"/><Relationship Id="rId3" Type="http://schemas.openxmlformats.org/officeDocument/2006/relationships/image" Target="../media/image44.jpg"/><Relationship Id="rId7" Type="http://schemas.openxmlformats.org/officeDocument/2006/relationships/image" Target="../media/image43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60.png"/><Relationship Id="rId5" Type="http://schemas.openxmlformats.org/officeDocument/2006/relationships/image" Target="../media/image53.jpg"/><Relationship Id="rId15" Type="http://schemas.openxmlformats.org/officeDocument/2006/relationships/image" Target="../media/image450.png"/><Relationship Id="rId10" Type="http://schemas.openxmlformats.org/officeDocument/2006/relationships/customXml" Target="../ink/ink3.xml"/><Relationship Id="rId4" Type="http://schemas.openxmlformats.org/officeDocument/2006/relationships/image" Target="../media/image52.png"/><Relationship Id="rId9" Type="http://schemas.openxmlformats.org/officeDocument/2006/relationships/image" Target="../media/image500.png"/><Relationship Id="rId14" Type="http://schemas.openxmlformats.org/officeDocument/2006/relationships/customXml" Target="../ink/ink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SVS: Remote Sensing: Observing the Ear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1371600"/>
            <a:ext cx="7772400" cy="14668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LESSON 2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Basics of Remote Sensing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 </a:t>
            </a:r>
            <a:r>
              <a:rPr lang="en-US" sz="54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contd</a:t>
            </a:r>
            <a:r>
              <a:rPr lang="en-US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3810000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800" y="4114800"/>
            <a:ext cx="277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FFFF00"/>
              </a:solidFill>
            </a:endParaRPr>
          </a:p>
          <a:p>
            <a:endParaRPr lang="en-US" sz="2400" b="1" dirty="0">
              <a:solidFill>
                <a:srgbClr val="FFFF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s://www.researchgate.net/profile/Aurelie_Shapiro/publication/324537528/figure/fig3/AS:631598739365924@1527596282701/The-difference-between-four-major-types-of-remote-sensors-passive-senso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096250" cy="57054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09600" y="228600"/>
            <a:ext cx="6926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are Type of Remote sensing: PASSIVE &amp; ACTIVE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78" y="6019800"/>
            <a:ext cx="7907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Advantage: Ability of seeing object beyond human eyes limit</a:t>
            </a:r>
          </a:p>
        </p:txBody>
      </p:sp>
    </p:spTree>
    <p:extLst>
      <p:ext uri="{BB962C8B-B14F-4D97-AF65-F5344CB8AC3E}">
        <p14:creationId xmlns:p14="http://schemas.microsoft.com/office/powerpoint/2010/main" val="218467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97" y="0"/>
            <a:ext cx="724563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Advantage of Remote Sensing</a:t>
            </a:r>
          </a:p>
          <a:p>
            <a:r>
              <a:rPr lang="en-US" sz="2000" b="1" dirty="0" err="1"/>
              <a:t>i</a:t>
            </a:r>
            <a:r>
              <a:rPr lang="en-US" sz="2000" b="1" dirty="0"/>
              <a:t>) Provide data of large region- Synoptic view</a:t>
            </a:r>
          </a:p>
          <a:p>
            <a:endParaRPr lang="en-US" sz="2000" b="1" dirty="0"/>
          </a:p>
          <a:p>
            <a:r>
              <a:rPr lang="en-US" sz="2000" b="1" dirty="0"/>
              <a:t>ii) Provide data of remote and inaccessible terrain</a:t>
            </a:r>
          </a:p>
          <a:p>
            <a:endParaRPr lang="en-US" sz="2000" b="1" dirty="0"/>
          </a:p>
          <a:p>
            <a:r>
              <a:rPr lang="en-US" sz="2000" b="1" dirty="0"/>
              <a:t>iii) Ability to obtain data of any region for repeated period of time.</a:t>
            </a:r>
          </a:p>
          <a:p>
            <a:endParaRPr lang="en-US" sz="2000" b="1" dirty="0"/>
          </a:p>
          <a:p>
            <a:r>
              <a:rPr lang="en-US" sz="2000" b="1" dirty="0"/>
              <a:t>iv) Ability to acquire data at any time of day</a:t>
            </a:r>
          </a:p>
          <a:p>
            <a:endParaRPr lang="en-US" sz="2000" b="1" dirty="0"/>
          </a:p>
          <a:p>
            <a:r>
              <a:rPr lang="en-US" sz="2000" b="1" dirty="0"/>
              <a:t>v) Ability to acquire data in </a:t>
            </a:r>
            <a:r>
              <a:rPr lang="en-US" sz="2000" b="1" dirty="0" err="1"/>
              <a:t>cludy</a:t>
            </a:r>
            <a:r>
              <a:rPr lang="en-US" sz="2000" b="1" dirty="0"/>
              <a:t> condition </a:t>
            </a:r>
          </a:p>
          <a:p>
            <a:endParaRPr lang="en-US" sz="2000" b="1" dirty="0"/>
          </a:p>
          <a:p>
            <a:r>
              <a:rPr lang="en-US" sz="2000" b="1" dirty="0"/>
              <a:t>vi) relatively less cost as compared to human intensive mapping. </a:t>
            </a:r>
          </a:p>
          <a:p>
            <a:endParaRPr lang="en-US" sz="2000" b="1" dirty="0"/>
          </a:p>
          <a:p>
            <a:r>
              <a:rPr lang="en-US" sz="2000" b="1" dirty="0"/>
              <a:t>v) Easy and rapid  method of mapping</a:t>
            </a:r>
          </a:p>
          <a:p>
            <a:endParaRPr lang="en-US" sz="2000" b="1" dirty="0"/>
          </a:p>
          <a:p>
            <a:pPr marL="400050" indent="-400050">
              <a:buAutoNum type="romanLcParenR" startAt="6"/>
            </a:pPr>
            <a:r>
              <a:rPr lang="en-US" sz="2000" b="1" dirty="0"/>
              <a:t>No human bias.</a:t>
            </a:r>
          </a:p>
          <a:p>
            <a:pPr marL="400050" indent="-400050">
              <a:buAutoNum type="romanLcParenR" startAt="6"/>
            </a:pPr>
            <a:endParaRPr lang="en-US" sz="2000" b="1" dirty="0"/>
          </a:p>
          <a:p>
            <a:pPr marL="400050" indent="-400050">
              <a:buAutoNum type="romanLcParenR" startAt="6"/>
            </a:pPr>
            <a:r>
              <a:rPr lang="en-US" sz="2000" b="1" dirty="0"/>
              <a:t>Can acquire data beyond human vision.</a:t>
            </a:r>
          </a:p>
          <a:p>
            <a:pPr marL="400050" indent="-400050">
              <a:buAutoNum type="romanLcParenR" startAt="6"/>
            </a:pPr>
            <a:endParaRPr lang="en-US" sz="2000" b="1" dirty="0"/>
          </a:p>
          <a:p>
            <a:pPr marL="400050" indent="-400050">
              <a:buAutoNum type="romanLcParenR" startAt="6"/>
            </a:pPr>
            <a:r>
              <a:rPr lang="en-US" sz="2000" b="1" dirty="0"/>
              <a:t>Quick information</a:t>
            </a:r>
          </a:p>
          <a:p>
            <a:pPr marL="400050" indent="-400050">
              <a:buAutoNum type="romanLcParenR" startAt="6"/>
            </a:pPr>
            <a:endParaRPr lang="en-US" sz="2000" b="1" dirty="0"/>
          </a:p>
          <a:p>
            <a:pPr marL="400050" indent="-400050">
              <a:buAutoNum type="romanLcParenR" startAt="6"/>
            </a:pPr>
            <a:r>
              <a:rPr lang="en-US" sz="2000" b="1" dirty="0"/>
              <a:t>Multispectral view</a:t>
            </a:r>
            <a:endParaRPr lang="en-US" sz="24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DAD91-6497-4791-B793-B777599AD27A}"/>
              </a:ext>
            </a:extLst>
          </p:cNvPr>
          <p:cNvSpPr txBox="1"/>
          <p:nvPr/>
        </p:nvSpPr>
        <p:spPr>
          <a:xfrm flipH="1">
            <a:off x="1036318" y="1219200"/>
            <a:ext cx="79552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INTERACTION OF LIGHT  WITH SURFACE MATERIAL</a:t>
            </a:r>
          </a:p>
          <a:p>
            <a:endParaRPr lang="en-US" sz="2400" b="1" dirty="0"/>
          </a:p>
          <a:p>
            <a:r>
              <a:rPr lang="en-US" sz="2400" b="1" dirty="0"/>
              <a:t>HOW WE SEE COLORS- HUMAN AND INSTRUMENT SIMILIARITY </a:t>
            </a:r>
          </a:p>
          <a:p>
            <a:endParaRPr lang="en-US" sz="2400" b="1" dirty="0"/>
          </a:p>
          <a:p>
            <a:r>
              <a:rPr lang="en-US" sz="2400" b="1" dirty="0"/>
              <a:t>LIGHT ABSORPTION, SCATTERING  AND TRANSMISSION</a:t>
            </a:r>
          </a:p>
          <a:p>
            <a:endParaRPr lang="en-US" sz="2400" b="1" dirty="0"/>
          </a:p>
          <a:p>
            <a:r>
              <a:rPr lang="en-US" sz="2400" b="1" dirty="0"/>
              <a:t>HOW MUCH ADVANTAGE:SPECTRAL VIEW</a:t>
            </a:r>
          </a:p>
          <a:p>
            <a:endParaRPr lang="en-US" sz="2400" b="1" dirty="0"/>
          </a:p>
          <a:p>
            <a:r>
              <a:rPr lang="en-US" sz="2400" b="1" dirty="0"/>
              <a:t>SIGNATURE: A KEY OF REMOTE SENSING DATA INTERPRETATION  </a:t>
            </a:r>
          </a:p>
          <a:p>
            <a:endParaRPr lang="en-US" sz="2400" b="1" dirty="0"/>
          </a:p>
          <a:p>
            <a:r>
              <a:rPr lang="en-IN" sz="2400" b="1" dirty="0"/>
              <a:t>WHAT ARE PANCHROMATIC, MULTISPECTRAL AND HYPERSPECTRAL OBSERVATIONS</a:t>
            </a:r>
          </a:p>
        </p:txBody>
      </p:sp>
    </p:spTree>
    <p:extLst>
      <p:ext uri="{BB962C8B-B14F-4D97-AF65-F5344CB8AC3E}">
        <p14:creationId xmlns:p14="http://schemas.microsoft.com/office/powerpoint/2010/main" val="198491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3400" y="2514600"/>
          <a:ext cx="7772402" cy="4063997"/>
        </p:xfrm>
        <a:graphic>
          <a:graphicData uri="http://schemas.openxmlformats.org/drawingml/2006/table">
            <a:tbl>
              <a:tblPr/>
              <a:tblGrid>
                <a:gridCol w="3886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latin typeface="inherit"/>
                        </a:rPr>
                        <a:t>Color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inherit"/>
                        </a:rPr>
                        <a:t>Wavelength</a:t>
                      </a:r>
                      <a:endParaRPr lang="en-US" sz="2000" b="0" dirty="0">
                        <a:solidFill>
                          <a:srgbClr val="666666"/>
                        </a:solidFill>
                        <a:latin typeface="Arial"/>
                      </a:endParaRP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Arial"/>
                        </a:rPr>
                        <a:t>     Violet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Arial"/>
                        </a:rPr>
                        <a:t>4000 Å to 4240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>
                          <a:solidFill>
                            <a:srgbClr val="666666"/>
                          </a:solidFill>
                          <a:latin typeface="Arial"/>
                        </a:rPr>
                        <a:t>Blue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latin typeface="inherit"/>
                        </a:rPr>
                        <a:t>4240 Å – 4912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>
                          <a:solidFill>
                            <a:srgbClr val="666666"/>
                          </a:solidFill>
                          <a:latin typeface="Arial"/>
                        </a:rPr>
                        <a:t>Green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latin typeface="inherit"/>
                        </a:rPr>
                        <a:t>4912 Å – 5750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>
                          <a:solidFill>
                            <a:srgbClr val="666666"/>
                          </a:solidFill>
                          <a:latin typeface="Arial"/>
                        </a:rPr>
                        <a:t>Yellow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Arial"/>
                        </a:rPr>
                        <a:t>5750 Å – 5850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>
                          <a:latin typeface="inherit"/>
                        </a:rPr>
                        <a:t>Orange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A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Arial"/>
                        </a:rPr>
                        <a:t>5850 Å – 6470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57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>
                          <a:solidFill>
                            <a:srgbClr val="666666"/>
                          </a:solidFill>
                          <a:latin typeface="Arial"/>
                        </a:rPr>
                        <a:t>Red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rgbClr val="666666"/>
                          </a:solidFill>
                          <a:latin typeface="Arial"/>
                        </a:rPr>
                        <a:t>6470 Å – 7000 Å</a:t>
                      </a:r>
                    </a:p>
                  </a:txBody>
                  <a:tcPr marL="13366" marR="13366" marT="6683" marB="6683" anchor="ctr">
                    <a:lnL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6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9154" name="Picture 2" descr="vibgyor-prism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761" y="-152400"/>
            <a:ext cx="4038600" cy="24384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23FD9-807C-434E-AAFB-2A4E5A3FF54F}"/>
              </a:ext>
            </a:extLst>
          </p:cNvPr>
          <p:cNvSpPr txBox="1"/>
          <p:nvPr/>
        </p:nvSpPr>
        <p:spPr>
          <a:xfrm>
            <a:off x="4724400" y="4572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 light, with a higher refractive index, will be bent more strongly than red light, resulting in the well-known </a:t>
            </a:r>
            <a:r>
              <a:rPr lang="en-US" dirty="0">
                <a:hlinkClick r:id="rId3" tooltip="Rainbow"/>
              </a:rPr>
              <a:t>rainbow</a:t>
            </a:r>
            <a:r>
              <a:rPr lang="en-US" dirty="0"/>
              <a:t> pattern.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05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685800"/>
            <a:ext cx="792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Reflection </a:t>
            </a:r>
            <a:r>
              <a:rPr lang="en-US" sz="2000" dirty="0"/>
              <a:t>is the process by which electromagnetic radiation is returned either at the boundary between two media (surface reflection) or at the interior of a medium (volume reflection)</a:t>
            </a:r>
          </a:p>
          <a:p>
            <a:endParaRPr lang="en-US" sz="2000" dirty="0"/>
          </a:p>
          <a:p>
            <a:r>
              <a:rPr lang="en-US" sz="2000" b="1" dirty="0"/>
              <a:t>transmission</a:t>
            </a:r>
            <a:r>
              <a:rPr lang="en-US" sz="2000" dirty="0"/>
              <a:t> is the passage of electromagnetic radiation through a medium.</a:t>
            </a:r>
          </a:p>
          <a:p>
            <a:endParaRPr lang="en-US" sz="2000" dirty="0"/>
          </a:p>
          <a:p>
            <a:r>
              <a:rPr lang="en-US" sz="2000" dirty="0"/>
              <a:t> Both processes can be accompanied by </a:t>
            </a:r>
            <a:r>
              <a:rPr lang="en-US" sz="2000" b="1" dirty="0"/>
              <a:t>diffusion</a:t>
            </a:r>
            <a:r>
              <a:rPr lang="en-US" sz="2000" dirty="0"/>
              <a:t> (also called </a:t>
            </a:r>
            <a:r>
              <a:rPr lang="en-US" sz="2000" b="1" dirty="0"/>
              <a:t>scattering</a:t>
            </a:r>
            <a:r>
              <a:rPr lang="en-US" sz="2000" dirty="0"/>
              <a:t>), which is the process of deflecting a unidirectional beam into many directions. In this case, we speak about </a:t>
            </a:r>
            <a:r>
              <a:rPr lang="en-US" sz="2000" b="1" dirty="0"/>
              <a:t>diffuse reflection</a:t>
            </a:r>
            <a:r>
              <a:rPr lang="en-US" sz="2000" dirty="0"/>
              <a:t> and </a:t>
            </a:r>
            <a:r>
              <a:rPr lang="en-US" sz="2000" b="1" dirty="0"/>
              <a:t>diffuse transmission</a:t>
            </a:r>
            <a:r>
              <a:rPr lang="en-US" sz="2000" dirty="0"/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C304CE-BE01-4523-987E-989A98F9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038600"/>
            <a:ext cx="3657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28600"/>
            <a:ext cx="641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OF RADIATION SURFACE </a:t>
            </a:r>
            <a:r>
              <a:rPr lang="en-US" sz="2400" b="1" dirty="0" err="1"/>
              <a:t>MAtERIAL</a:t>
            </a:r>
            <a:endParaRPr lang="en-US" sz="2400" b="1" dirty="0"/>
          </a:p>
        </p:txBody>
      </p:sp>
      <p:pic>
        <p:nvPicPr>
          <p:cNvPr id="2050" name="Picture 2" descr="Energy Interaction with Earth's Surface"/>
          <p:cNvPicPr>
            <a:picLocks noChangeAspect="1" noChangeArrowheads="1"/>
          </p:cNvPicPr>
          <p:nvPr/>
        </p:nvPicPr>
        <p:blipFill>
          <a:blip r:embed="rId2"/>
          <a:srcRect b="6024"/>
          <a:stretch>
            <a:fillRect/>
          </a:stretch>
        </p:blipFill>
        <p:spPr bwMode="auto">
          <a:xfrm>
            <a:off x="1733550" y="990600"/>
            <a:ext cx="5676900" cy="25146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85D96-72D9-4722-BE0C-425CEF2FB389}"/>
              </a:ext>
            </a:extLst>
          </p:cNvPr>
          <p:cNvSpPr txBox="1"/>
          <p:nvPr/>
        </p:nvSpPr>
        <p:spPr>
          <a:xfrm>
            <a:off x="876300" y="3733800"/>
            <a:ext cx="7391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There are three  forms of interaction that can take place when energy strikes, or is incident (I) upon the surface. These are: </a:t>
            </a:r>
            <a:r>
              <a:rPr lang="en-US" sz="2000" b="1" dirty="0"/>
              <a:t>absorption (A); transmission (T); and reflection (R)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Φλ</a:t>
            </a:r>
            <a:r>
              <a:rPr lang="en-US" sz="2000" dirty="0"/>
              <a:t> = </a:t>
            </a:r>
            <a:r>
              <a:rPr lang="en-US" sz="2000" dirty="0" err="1"/>
              <a:t>ρλ</a:t>
            </a:r>
            <a:r>
              <a:rPr lang="en-US" sz="2000" dirty="0"/>
              <a:t> + αλ +</a:t>
            </a:r>
            <a:r>
              <a:rPr lang="en-US" sz="2000" dirty="0" err="1"/>
              <a:t>τλ</a:t>
            </a:r>
            <a:r>
              <a:rPr lang="en-US" sz="2000" dirty="0"/>
              <a:t> [where </a:t>
            </a:r>
            <a:r>
              <a:rPr lang="en-US" sz="2000" dirty="0" err="1"/>
              <a:t>Φλ</a:t>
            </a:r>
            <a:r>
              <a:rPr lang="en-US" sz="2000" dirty="0"/>
              <a:t> is radiative flux; </a:t>
            </a:r>
            <a:r>
              <a:rPr lang="en-US" sz="2000" dirty="0" err="1"/>
              <a:t>ρλ</a:t>
            </a:r>
            <a:r>
              <a:rPr lang="en-US" sz="2000" dirty="0"/>
              <a:t> is the amount of reflected energy; αλ is the amount of absorbed energy; and </a:t>
            </a:r>
            <a:r>
              <a:rPr lang="en-US" sz="2000" dirty="0" err="1"/>
              <a:t>τλ</a:t>
            </a:r>
            <a:r>
              <a:rPr lang="en-US" sz="2000" dirty="0"/>
              <a:t> is the amount of transmitted energy] 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3AD87-33CD-4009-BB49-522236E881B4}"/>
              </a:ext>
            </a:extLst>
          </p:cNvPr>
          <p:cNvSpPr txBox="1"/>
          <p:nvPr/>
        </p:nvSpPr>
        <p:spPr>
          <a:xfrm>
            <a:off x="762000" y="5867400"/>
            <a:ext cx="784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https://www2.geog.soton.ac.uk/users/trevesr/obs/rseo/energy_interactions_with_the_earths_surface.html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33400"/>
            <a:ext cx="84459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Where Does Color Come From?</a:t>
            </a:r>
            <a:r>
              <a:rPr lang="en-US" sz="2400" dirty="0"/>
              <a:t> </a:t>
            </a:r>
          </a:p>
          <a:p>
            <a:r>
              <a:rPr lang="en-US" sz="2400" dirty="0"/>
              <a:t>The color of an object is not actually within the object itself. </a:t>
            </a:r>
          </a:p>
          <a:p>
            <a:r>
              <a:rPr lang="en-US" sz="2400" dirty="0"/>
              <a:t>Rather, the color is in the light that shines upon it and is ultimately</a:t>
            </a:r>
          </a:p>
          <a:p>
            <a:r>
              <a:rPr lang="en-US" sz="2400" dirty="0"/>
              <a:t> reflected</a:t>
            </a:r>
          </a:p>
          <a:p>
            <a:r>
              <a:rPr lang="en-US" sz="2400" dirty="0"/>
              <a:t>visible light spectrum consists of a range of frequencies, each of</a:t>
            </a:r>
          </a:p>
          <a:p>
            <a:r>
              <a:rPr lang="en-US" sz="2400" dirty="0"/>
              <a:t> which corresponds to a specific color</a:t>
            </a:r>
            <a:endParaRPr lang="en-US" sz="2400" b="1" dirty="0"/>
          </a:p>
        </p:txBody>
      </p:sp>
      <p:sp>
        <p:nvSpPr>
          <p:cNvPr id="4" name="AutoShape 4" descr="Is the color of every object determined by the color(s) it does not absorb?  - Quora">
            <a:extLst>
              <a:ext uri="{FF2B5EF4-FFF2-40B4-BE49-F238E27FC236}">
                <a16:creationId xmlns:a16="http://schemas.microsoft.com/office/drawing/2014/main" id="{46184D39-54A7-4885-BBCB-982E0CBE51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Is the color of every object determined by the color(s) it does not absorb?  - Quora">
            <a:extLst>
              <a:ext uri="{FF2B5EF4-FFF2-40B4-BE49-F238E27FC236}">
                <a16:creationId xmlns:a16="http://schemas.microsoft.com/office/drawing/2014/main" id="{ED96241C-9BC3-4B10-A64B-E9A77EE4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0"/>
            <a:ext cx="5029200" cy="35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C86C9-A6EC-4433-B33A-7DC1B96CC2E6}"/>
              </a:ext>
            </a:extLst>
          </p:cNvPr>
          <p:cNvSpPr txBox="1"/>
          <p:nvPr/>
        </p:nvSpPr>
        <p:spPr>
          <a:xfrm>
            <a:off x="457200" y="228600"/>
            <a:ext cx="8077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Darker colored objects heat up faster in the sun than light colored ones, which is why running across </a:t>
            </a:r>
            <a:r>
              <a:rPr lang="en-US" sz="2400" b="1" dirty="0">
                <a:solidFill>
                  <a:srgbClr val="FF0000"/>
                </a:solidFill>
              </a:rPr>
              <a:t>asphalt in bare feet can feel much hotter than walking across light-colored concrete</a:t>
            </a: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6" descr="Is the color of every object determined by the color(s) it does not absorb?  - Quora">
            <a:extLst>
              <a:ext uri="{FF2B5EF4-FFF2-40B4-BE49-F238E27FC236}">
                <a16:creationId xmlns:a16="http://schemas.microsoft.com/office/drawing/2014/main" id="{C0A5DF36-AF0E-4F0C-86BD-065E011AC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239"/>
          <a:stretch/>
        </p:blipFill>
        <p:spPr bwMode="auto">
          <a:xfrm>
            <a:off x="2057400" y="1798260"/>
            <a:ext cx="4267200" cy="284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6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752600"/>
          <a:ext cx="6477000" cy="4800603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22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latin typeface="inherit"/>
                        </a:rPr>
                        <a:t>Color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5069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9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latin typeface="inherit"/>
                        </a:rPr>
                        <a:t>Frequency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dirty="0">
                          <a:latin typeface="inherit"/>
                        </a:rPr>
                        <a:t> </a:t>
                      </a:r>
                      <a:endParaRPr lang="en-US" sz="14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400" b="1" dirty="0">
                          <a:solidFill>
                            <a:srgbClr val="666666"/>
                          </a:solidFill>
                          <a:latin typeface="inherit"/>
                        </a:rPr>
                        <a:t>Wavelength</a:t>
                      </a:r>
                      <a:endParaRPr lang="en-US" sz="14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l" fontAlgn="base"/>
                      <a:r>
                        <a:rPr lang="en-US" sz="1400" b="1" dirty="0">
                          <a:solidFill>
                            <a:srgbClr val="666666"/>
                          </a:solidFill>
                          <a:latin typeface="inherit"/>
                        </a:rPr>
                        <a:t> </a:t>
                      </a:r>
                      <a:endParaRPr lang="en-US" sz="14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dirty="0">
                          <a:latin typeface="inherit"/>
                        </a:rPr>
                        <a:t>Violet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 </a:t>
                      </a:r>
                      <a:endParaRPr lang="en-US" sz="11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668 THz to 789 THz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400 to 440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9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>
                          <a:latin typeface="inherit"/>
                        </a:rPr>
                        <a:t>Indigo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6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600 THz to 700 THz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440 to 460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>
                          <a:solidFill>
                            <a:srgbClr val="666666"/>
                          </a:solidFill>
                          <a:latin typeface="Arial"/>
                        </a:rPr>
                        <a:t>Blue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 </a:t>
                      </a:r>
                      <a:endParaRPr lang="en-US" sz="11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606 THz to 668 THz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460 to 500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dirty="0">
                          <a:solidFill>
                            <a:srgbClr val="666666"/>
                          </a:solidFill>
                          <a:latin typeface="Arial"/>
                        </a:rPr>
                        <a:t>Green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 </a:t>
                      </a:r>
                      <a:endParaRPr lang="en-US" sz="11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526 THz to 606 THz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500 to 570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>
                          <a:solidFill>
                            <a:srgbClr val="666666"/>
                          </a:solidFill>
                          <a:latin typeface="Arial"/>
                        </a:rPr>
                        <a:t>Yellow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 </a:t>
                      </a:r>
                      <a:endParaRPr lang="en-US" sz="11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508 THz to 526 THz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570 t0 590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>
                          <a:solidFill>
                            <a:srgbClr val="666666"/>
                          </a:solidFill>
                          <a:latin typeface="Arial"/>
                        </a:rPr>
                        <a:t>Orange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latin typeface="inherit"/>
                        </a:rPr>
                        <a:t> </a:t>
                      </a:r>
                      <a:endParaRPr lang="en-US" sz="1100" b="1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>
                          <a:solidFill>
                            <a:srgbClr val="666666"/>
                          </a:solidFill>
                          <a:latin typeface="Arial"/>
                        </a:rPr>
                        <a:t>484THz to 508 THz</a:t>
                      </a:r>
                    </a:p>
                    <a:p>
                      <a:pPr algn="ctr" fontAlgn="base"/>
                      <a:r>
                        <a:rPr lang="en-US" sz="1100" b="1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590 to 620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59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>
                          <a:solidFill>
                            <a:srgbClr val="666666"/>
                          </a:solidFill>
                          <a:latin typeface="Arial"/>
                        </a:rPr>
                        <a:t>Red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latin typeface="inherit"/>
                        </a:rPr>
                        <a:t> </a:t>
                      </a:r>
                      <a:endParaRPr lang="en-US" sz="1100" b="1" dirty="0">
                        <a:solidFill>
                          <a:srgbClr val="666666"/>
                        </a:solidFill>
                        <a:latin typeface="Arial"/>
                      </a:endParaRP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400 THz to 484 THz</a:t>
                      </a:r>
                    </a:p>
                    <a:p>
                      <a:pPr algn="ctr" fontAlgn="base"/>
                      <a:r>
                        <a:rPr lang="en-US" sz="1100" b="1" dirty="0">
                          <a:solidFill>
                            <a:srgbClr val="666666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007" marR="7007" marT="3503" marB="3503" anchor="ctr">
                    <a:lnL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620 to 720</a:t>
                      </a:r>
                      <a:endParaRPr lang="en-US" sz="1100" b="1" dirty="0"/>
                    </a:p>
                  </a:txBody>
                  <a:tcPr marL="7007" marR="7007" marT="3503" marB="3503">
                    <a:lnL w="9525" cap="flat" cmpd="sng" algn="ctr">
                      <a:solidFill>
                        <a:srgbClr val="286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8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2" descr="vibgyor-pris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"/>
            <a:ext cx="1640681" cy="990600"/>
          </a:xfrm>
          <a:prstGeom prst="rect">
            <a:avLst/>
          </a:prstGeom>
          <a:noFill/>
        </p:spPr>
      </p:pic>
      <p:pic>
        <p:nvPicPr>
          <p:cNvPr id="50180" name="Picture 4" descr="What is considered a wavelength? - Physics Stack Exchan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2400"/>
            <a:ext cx="3514725" cy="1428751"/>
          </a:xfrm>
          <a:prstGeom prst="rect">
            <a:avLst/>
          </a:prstGeom>
          <a:noFill/>
        </p:spPr>
      </p:pic>
      <p:sp>
        <p:nvSpPr>
          <p:cNvPr id="50182" name="AutoShape 6" descr="Wavelength | NA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4" name="AutoShape 8" descr="Wavelength | NA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186" name="Picture 10" descr="If the violet colour disperses the most in VIBGYOR during the dispersion of  white light from the sun, then why does the sky appear blue instead of  violet? - Quora"/>
          <p:cNvPicPr>
            <a:picLocks noChangeAspect="1" noChangeArrowheads="1"/>
          </p:cNvPicPr>
          <p:nvPr/>
        </p:nvPicPr>
        <p:blipFill>
          <a:blip r:embed="rId4"/>
          <a:srcRect l="43854"/>
          <a:stretch>
            <a:fillRect/>
          </a:stretch>
        </p:blipFill>
        <p:spPr bwMode="auto">
          <a:xfrm>
            <a:off x="6553200" y="1828800"/>
            <a:ext cx="321945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nergy Interaction with Earth's Surface"/>
          <p:cNvPicPr>
            <a:picLocks noChangeAspect="1" noChangeArrowheads="1"/>
          </p:cNvPicPr>
          <p:nvPr/>
        </p:nvPicPr>
        <p:blipFill>
          <a:blip r:embed="rId2"/>
          <a:srcRect b="6024"/>
          <a:stretch>
            <a:fillRect/>
          </a:stretch>
        </p:blipFill>
        <p:spPr bwMode="auto">
          <a:xfrm>
            <a:off x="1600200" y="1676400"/>
            <a:ext cx="5676900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381000"/>
            <a:ext cx="502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 OF LECTURE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914400"/>
            <a:ext cx="6400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Remote Sensing Definition</a:t>
            </a:r>
          </a:p>
          <a:p>
            <a:endParaRPr lang="en-US" b="1" dirty="0"/>
          </a:p>
          <a:p>
            <a:r>
              <a:rPr lang="en-US" b="1" dirty="0"/>
              <a:t>Component of Remote sensing</a:t>
            </a:r>
          </a:p>
          <a:p>
            <a:endParaRPr lang="en-US" b="1" dirty="0"/>
          </a:p>
          <a:p>
            <a:r>
              <a:rPr lang="en-US" b="1" dirty="0"/>
              <a:t>Planck’s Law</a:t>
            </a:r>
          </a:p>
          <a:p>
            <a:endParaRPr lang="en-US" b="1" dirty="0"/>
          </a:p>
          <a:p>
            <a:r>
              <a:rPr lang="en-US" b="1" dirty="0"/>
              <a:t>Peak wavelength from sun and earth</a:t>
            </a:r>
          </a:p>
          <a:p>
            <a:endParaRPr lang="en-US" b="1" dirty="0"/>
          </a:p>
          <a:p>
            <a:r>
              <a:rPr lang="en-US" b="1" dirty="0"/>
              <a:t>Available radiation for RS  from sun</a:t>
            </a:r>
          </a:p>
          <a:p>
            <a:r>
              <a:rPr lang="en-US" b="1" dirty="0"/>
              <a:t>OR</a:t>
            </a:r>
          </a:p>
          <a:p>
            <a:r>
              <a:rPr lang="en-US" b="1" dirty="0"/>
              <a:t>Wavelength or EM waves absorbed by atmosphere </a:t>
            </a:r>
          </a:p>
          <a:p>
            <a:endParaRPr 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5105400"/>
            <a:ext cx="9144000" cy="14773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1155CC"/>
              </a:solidFill>
              <a:effectLst/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1155CC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1155CC"/>
              </a:solidFill>
              <a:effectLst/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https://www.nrcan.gc.ca/maps-tools-publications/satellite-imagery-air-photos/tutorial-fundamentals-remote-sensing/9309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br>
              <a:rPr kumimoji="1" lang="en-US" sz="4000" b="1">
                <a:solidFill>
                  <a:schemeClr val="tx1"/>
                </a:solidFill>
              </a:rPr>
            </a:br>
            <a:r>
              <a:rPr kumimoji="1" lang="en-US" sz="4000" b="1">
                <a:solidFill>
                  <a:schemeClr val="tx1"/>
                </a:solidFill>
              </a:rPr>
              <a:t>Radiation Interactions with Matter </a:t>
            </a:r>
            <a:br>
              <a:rPr kumimoji="1" lang="en-US" sz="4000" b="1">
                <a:solidFill>
                  <a:schemeClr val="tx1"/>
                </a:solidFill>
              </a:rPr>
            </a:br>
            <a:endParaRPr kumimoji="1" lang="en-US" sz="4000" b="1">
              <a:solidFill>
                <a:schemeClr val="tx1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6781800" cy="37338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en-US" b="1" i="1" dirty="0">
                <a:solidFill>
                  <a:srgbClr val="FF0000"/>
                </a:solidFill>
              </a:rPr>
              <a:t>Emission</a:t>
            </a:r>
            <a:r>
              <a:rPr kumimoji="1" lang="en-US" b="1" i="1" dirty="0"/>
              <a:t> – release of electromagnetic waves ( Planck’s Law of radiation)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b="1" i="1" dirty="0">
                <a:solidFill>
                  <a:srgbClr val="FF0000"/>
                </a:solidFill>
              </a:rPr>
              <a:t>Absorption</a:t>
            </a:r>
            <a:r>
              <a:rPr kumimoji="1" lang="en-US" b="1" i="1" dirty="0"/>
              <a:t> – receiving of electromagnetic waves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b="1" i="1" dirty="0">
                <a:solidFill>
                  <a:srgbClr val="FF0000"/>
                </a:solidFill>
              </a:rPr>
              <a:t>Scattering</a:t>
            </a:r>
            <a:r>
              <a:rPr kumimoji="1" lang="en-US" b="1" i="1" dirty="0"/>
              <a:t> – deflection of electromagnetic waves in all directions ( Surface roughness relative to wavelength)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b="1" i="1" dirty="0">
                <a:solidFill>
                  <a:srgbClr val="FF0000"/>
                </a:solidFill>
              </a:rPr>
              <a:t>Reflection</a:t>
            </a:r>
            <a:r>
              <a:rPr kumimoji="1" lang="en-US" b="1" i="1" dirty="0"/>
              <a:t> – deflection of electromagnetic waves into the backwards direction ( Smooth surface)</a:t>
            </a:r>
          </a:p>
        </p:txBody>
      </p:sp>
      <p:pic>
        <p:nvPicPr>
          <p:cNvPr id="4" name="Picture 2" descr="Close range hyperspectral imaging of plants: A review - ScienceDir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3505200"/>
            <a:ext cx="1905000" cy="3045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8" name="Picture 2" descr="https://image.slidesharecdn.com/introductiontoremotesensingandgeographicalinformationsystem-160603053516/95/introduction-to-remote-sensing-and-geographical-information-system-7-638.jpg?cb=1464932156"/>
          <p:cNvPicPr>
            <a:picLocks noChangeAspect="1" noChangeArrowheads="1"/>
          </p:cNvPicPr>
          <p:nvPr/>
        </p:nvPicPr>
        <p:blipFill>
          <a:blip r:embed="rId2"/>
          <a:srcRect l="43333" t="41111" r="13333" b="11111"/>
          <a:stretch>
            <a:fillRect/>
          </a:stretch>
        </p:blipFill>
        <p:spPr bwMode="auto">
          <a:xfrm>
            <a:off x="3529668" y="1219200"/>
            <a:ext cx="3962400" cy="3276600"/>
          </a:xfrm>
          <a:prstGeom prst="rect">
            <a:avLst/>
          </a:prstGeom>
          <a:noFill/>
        </p:spPr>
      </p:pic>
      <p:pic>
        <p:nvPicPr>
          <p:cNvPr id="339972" name="Picture 4" descr="Sun radiation symbol - Free icons"/>
          <p:cNvPicPr>
            <a:picLocks noChangeAspect="1" noChangeArrowheads="1"/>
          </p:cNvPicPr>
          <p:nvPr/>
        </p:nvPicPr>
        <p:blipFill>
          <a:blip r:embed="rId3"/>
          <a:srcRect r="35135"/>
          <a:stretch>
            <a:fillRect/>
          </a:stretch>
        </p:blipFill>
        <p:spPr bwMode="auto">
          <a:xfrm>
            <a:off x="1676400" y="1066800"/>
            <a:ext cx="1828800" cy="2081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8" name="Picture 2" descr="https://image.slidesharecdn.com/introductiontoremotesensingandgeographicalinformationsystem-160603053516/95/introduction-to-remote-sensing-and-geographical-information-system-7-638.jpg?cb=14649321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42020" name="Picture 4" descr="Satellite electromagnetic sensors “see” reflected and emitted radiation8&#10; "/>
          <p:cNvPicPr>
            <a:picLocks noChangeAspect="1" noChangeArrowheads="1"/>
          </p:cNvPicPr>
          <p:nvPr/>
        </p:nvPicPr>
        <p:blipFill>
          <a:blip r:embed="rId3"/>
          <a:srcRect l="26280" t="23398" r="26071" b="11978"/>
          <a:stretch>
            <a:fillRect/>
          </a:stretch>
        </p:blipFill>
        <p:spPr bwMode="auto">
          <a:xfrm>
            <a:off x="6248400" y="0"/>
            <a:ext cx="2895600" cy="2209800"/>
          </a:xfrm>
          <a:prstGeom prst="rect">
            <a:avLst/>
          </a:prstGeom>
          <a:noFill/>
        </p:spPr>
      </p:pic>
      <p:pic>
        <p:nvPicPr>
          <p:cNvPr id="337922" name="Picture 2" descr="How To Make A Rainbow - Simple Science Experimen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2400"/>
            <a:ext cx="1673225" cy="2481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lours_e"/>
          <p:cNvPicPr>
            <a:picLocks noChangeAspect="1" noChangeArrowheads="1"/>
          </p:cNvPicPr>
          <p:nvPr/>
        </p:nvPicPr>
        <p:blipFill>
          <a:blip r:embed="rId2"/>
          <a:srcRect b="3226"/>
          <a:stretch>
            <a:fillRect/>
          </a:stretch>
        </p:blipFill>
        <p:spPr bwMode="auto">
          <a:xfrm>
            <a:off x="0" y="0"/>
            <a:ext cx="2400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371600" y="2133600"/>
            <a:ext cx="29718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draw eye from s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8725" y="3124200"/>
            <a:ext cx="1565275" cy="1558925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6172200" y="16764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5524500" y="10287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76800" y="9144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0" y="17526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6973094" y="11803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3522" name="Picture 2" descr="Image result for tree image\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2590800"/>
            <a:ext cx="2638425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lours_e"/>
          <p:cNvPicPr>
            <a:picLocks noChangeAspect="1" noChangeArrowheads="1"/>
          </p:cNvPicPr>
          <p:nvPr/>
        </p:nvPicPr>
        <p:blipFill>
          <a:blip r:embed="rId2"/>
          <a:srcRect b="3226"/>
          <a:stretch>
            <a:fillRect/>
          </a:stretch>
        </p:blipFill>
        <p:spPr bwMode="auto">
          <a:xfrm>
            <a:off x="0" y="0"/>
            <a:ext cx="2400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29718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img0.etsystatic.com/018/1/6062946/il_570xN.478350354_el7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514600"/>
            <a:ext cx="2740025" cy="3052763"/>
          </a:xfrm>
          <a:prstGeom prst="rect">
            <a:avLst/>
          </a:prstGeom>
          <a:noFill/>
        </p:spPr>
      </p:pic>
      <p:pic>
        <p:nvPicPr>
          <p:cNvPr id="7174" name="Picture 6" descr="draw eye from si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8725" y="3124200"/>
            <a:ext cx="1565275" cy="155892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6172200" y="16764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5524500" y="10287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32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000" y="1828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86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76800" y="9144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7353300" y="1638300"/>
            <a:ext cx="76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029200"/>
            <a:ext cx="9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Fall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95600" y="3962400"/>
            <a:ext cx="2057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lours_e"/>
          <p:cNvPicPr>
            <a:picLocks noChangeAspect="1" noChangeArrowheads="1"/>
          </p:cNvPicPr>
          <p:nvPr/>
        </p:nvPicPr>
        <p:blipFill>
          <a:blip r:embed="rId2"/>
          <a:srcRect b="3226"/>
          <a:stretch>
            <a:fillRect/>
          </a:stretch>
        </p:blipFill>
        <p:spPr bwMode="auto">
          <a:xfrm>
            <a:off x="0" y="0"/>
            <a:ext cx="2400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29718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img0.etsystatic.com/018/1/6062946/il_570xN.478350354_el7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514600"/>
            <a:ext cx="2740025" cy="3052763"/>
          </a:xfrm>
          <a:prstGeom prst="rect">
            <a:avLst/>
          </a:prstGeom>
          <a:noFill/>
        </p:spPr>
      </p:pic>
      <p:pic>
        <p:nvPicPr>
          <p:cNvPr id="7174" name="Picture 6" descr="draw eye from si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8725" y="3124200"/>
            <a:ext cx="1565275" cy="155892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6172200" y="16764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5524500" y="10287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32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000" y="1828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86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76800" y="9144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7353300" y="1638300"/>
            <a:ext cx="76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Image result for tree image\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2514600"/>
            <a:ext cx="2638425" cy="30480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7239000" y="685800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9000" y="1524000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485533" y="533400"/>
            <a:ext cx="133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 with leave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3800" y="1371600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 without leave </a:t>
            </a:r>
          </a:p>
        </p:txBody>
      </p:sp>
      <p:cxnSp>
        <p:nvCxnSpPr>
          <p:cNvPr id="32" name="Straight Connector 31"/>
          <p:cNvCxnSpPr>
            <a:stCxn id="24" idx="2"/>
            <a:endCxn id="25" idx="0"/>
          </p:cNvCxnSpPr>
          <p:nvPr/>
        </p:nvCxnSpPr>
        <p:spPr>
          <a:xfrm rot="5400000">
            <a:off x="7048500" y="1181100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794" name="Picture 2" descr="Relate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5638800"/>
            <a:ext cx="2286000" cy="10287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>
            <a:endCxn id="24" idx="1"/>
          </p:cNvCxnSpPr>
          <p:nvPr/>
        </p:nvCxnSpPr>
        <p:spPr>
          <a:xfrm flipV="1">
            <a:off x="2895600" y="762000"/>
            <a:ext cx="434340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5" idx="1"/>
          </p:cNvCxnSpPr>
          <p:nvPr/>
        </p:nvCxnSpPr>
        <p:spPr>
          <a:xfrm flipV="1">
            <a:off x="5029200" y="1600200"/>
            <a:ext cx="22098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4200" y="5943600"/>
            <a:ext cx="119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00400" y="5105400"/>
            <a:ext cx="3429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00800" y="5486400"/>
            <a:ext cx="1828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lours_e"/>
          <p:cNvPicPr>
            <a:picLocks noChangeAspect="1" noChangeArrowheads="1"/>
          </p:cNvPicPr>
          <p:nvPr/>
        </p:nvPicPr>
        <p:blipFill>
          <a:blip r:embed="rId2"/>
          <a:srcRect b="3226"/>
          <a:stretch>
            <a:fillRect/>
          </a:stretch>
        </p:blipFill>
        <p:spPr bwMode="auto">
          <a:xfrm>
            <a:off x="0" y="0"/>
            <a:ext cx="2400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29718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img0.etsystatic.com/018/1/6062946/il_570xN.478350354_el7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514600"/>
            <a:ext cx="2740025" cy="3052763"/>
          </a:xfrm>
          <a:prstGeom prst="rect">
            <a:avLst/>
          </a:prstGeom>
          <a:noFill/>
        </p:spPr>
      </p:pic>
      <p:pic>
        <p:nvPicPr>
          <p:cNvPr id="7174" name="Picture 6" descr="draw eye from si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8725" y="3124200"/>
            <a:ext cx="1565275" cy="155892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6172200" y="16764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5524500" y="10287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32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000" y="1828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86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76800" y="9144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7353300" y="1638300"/>
            <a:ext cx="76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Image result for tree image\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2514600"/>
            <a:ext cx="2638425" cy="30480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7239000" y="685800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9000" y="1524000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485533" y="533400"/>
            <a:ext cx="133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 with leave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3800" y="1371600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 without leave </a:t>
            </a:r>
          </a:p>
        </p:txBody>
      </p:sp>
      <p:cxnSp>
        <p:nvCxnSpPr>
          <p:cNvPr id="32" name="Straight Connector 31"/>
          <p:cNvCxnSpPr>
            <a:stCxn id="24" idx="2"/>
            <a:endCxn id="25" idx="0"/>
          </p:cNvCxnSpPr>
          <p:nvPr/>
        </p:nvCxnSpPr>
        <p:spPr>
          <a:xfrm rot="5400000">
            <a:off x="7048500" y="1181100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772" name="AutoShape 4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774" name="AutoShape 6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6776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5922170" y="1088232"/>
            <a:ext cx="990598" cy="185737"/>
          </a:xfrm>
          <a:prstGeom prst="rect">
            <a:avLst/>
          </a:prstGeom>
          <a:noFill/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9400" y="6019800"/>
            <a:ext cx="2286000" cy="647700"/>
          </a:xfrm>
          <a:prstGeom prst="rect">
            <a:avLst/>
          </a:prstGeom>
          <a:noFill/>
        </p:spPr>
      </p:pic>
      <p:pic>
        <p:nvPicPr>
          <p:cNvPr id="23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5693569" y="6117431"/>
            <a:ext cx="990598" cy="185737"/>
          </a:xfrm>
          <a:prstGeom prst="rect">
            <a:avLst/>
          </a:prstGeom>
          <a:noFill/>
        </p:spPr>
      </p:pic>
      <p:cxnSp>
        <p:nvCxnSpPr>
          <p:cNvPr id="29" name="Straight Arrow Connector 28"/>
          <p:cNvCxnSpPr>
            <a:endCxn id="24" idx="2"/>
          </p:cNvCxnSpPr>
          <p:nvPr/>
        </p:nvCxnSpPr>
        <p:spPr>
          <a:xfrm flipV="1">
            <a:off x="2971800" y="838200"/>
            <a:ext cx="441960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0"/>
          </p:cNvCxnSpPr>
          <p:nvPr/>
        </p:nvCxnSpPr>
        <p:spPr>
          <a:xfrm flipV="1">
            <a:off x="5791200" y="1524000"/>
            <a:ext cx="1600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33600" y="5638800"/>
            <a:ext cx="13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LOCATION1 </a:t>
            </a:r>
          </a:p>
        </p:txBody>
      </p:sp>
      <p:cxnSp>
        <p:nvCxnSpPr>
          <p:cNvPr id="31" name="Straight Arrow Connector 30"/>
          <p:cNvCxnSpPr>
            <a:endCxn id="23" idx="3"/>
          </p:cNvCxnSpPr>
          <p:nvPr/>
        </p:nvCxnSpPr>
        <p:spPr>
          <a:xfrm rot="10800000" flipV="1">
            <a:off x="6188868" y="6553199"/>
            <a:ext cx="516732" cy="152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>
            <a:off x="6324600" y="5943600"/>
            <a:ext cx="304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52800" y="4191000"/>
            <a:ext cx="33528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H="1">
            <a:off x="5410200" y="5257800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19600" y="5867400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2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A33E1D9-E242-454D-8BD0-3C77411F5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4543084" cy="3344420"/>
          </a:xfrm>
          <a:prstGeom prst="rect">
            <a:avLst/>
          </a:prstGeom>
        </p:spPr>
      </p:pic>
      <p:pic>
        <p:nvPicPr>
          <p:cNvPr id="4" name="Picture 5" descr="colours_e"/>
          <p:cNvPicPr>
            <a:picLocks noChangeAspect="1" noChangeArrowheads="1"/>
          </p:cNvPicPr>
          <p:nvPr/>
        </p:nvPicPr>
        <p:blipFill>
          <a:blip r:embed="rId3"/>
          <a:srcRect b="3226"/>
          <a:stretch>
            <a:fillRect/>
          </a:stretch>
        </p:blipFill>
        <p:spPr bwMode="auto">
          <a:xfrm>
            <a:off x="0" y="0"/>
            <a:ext cx="2400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29718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draw eye from si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2162" y="2942708"/>
            <a:ext cx="1565275" cy="155892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6172200" y="16764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5524500" y="10287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39000" y="1828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76800" y="91440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</a:t>
            </a:r>
          </a:p>
          <a:p>
            <a:r>
              <a:rPr lang="en-US" dirty="0"/>
              <a:t>Amplitude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7353300" y="1638300"/>
            <a:ext cx="76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705600" y="867292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684451" y="1052651"/>
            <a:ext cx="3048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rot="5400000">
            <a:off x="6486363" y="1341803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772" name="AutoShape 4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774" name="AutoShape 6" descr="Image result for grey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6776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922170" y="1088232"/>
            <a:ext cx="990598" cy="185737"/>
          </a:xfrm>
          <a:prstGeom prst="rect">
            <a:avLst/>
          </a:prstGeom>
          <a:noFill/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6019800"/>
            <a:ext cx="2286000" cy="647700"/>
          </a:xfrm>
          <a:prstGeom prst="rect">
            <a:avLst/>
          </a:prstGeom>
          <a:noFill/>
        </p:spPr>
      </p:pic>
      <p:pic>
        <p:nvPicPr>
          <p:cNvPr id="23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693569" y="6117431"/>
            <a:ext cx="990598" cy="18573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491267" y="3244334"/>
            <a:ext cx="13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LOCATION1 </a:t>
            </a:r>
          </a:p>
        </p:txBody>
      </p:sp>
      <p:cxnSp>
        <p:nvCxnSpPr>
          <p:cNvPr id="31" name="Straight Arrow Connector 30"/>
          <p:cNvCxnSpPr>
            <a:endCxn id="23" idx="3"/>
          </p:cNvCxnSpPr>
          <p:nvPr/>
        </p:nvCxnSpPr>
        <p:spPr>
          <a:xfrm rot="10800000" flipV="1">
            <a:off x="6188868" y="6553199"/>
            <a:ext cx="516732" cy="152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>
            <a:off x="6324600" y="5943600"/>
            <a:ext cx="304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52800" y="4191000"/>
            <a:ext cx="33528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H="1">
            <a:off x="5410200" y="5257800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50623" y="4480929"/>
            <a:ext cx="138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LOCATION 2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438CFE-AEE4-4ACF-916F-D79160224BB6}"/>
              </a:ext>
            </a:extLst>
          </p:cNvPr>
          <p:cNvCxnSpPr>
            <a:endCxn id="24" idx="1"/>
          </p:cNvCxnSpPr>
          <p:nvPr/>
        </p:nvCxnSpPr>
        <p:spPr>
          <a:xfrm flipV="1">
            <a:off x="5181600" y="943492"/>
            <a:ext cx="1524000" cy="347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21FFC4-9B90-46EC-90BF-157FEF776613}"/>
              </a:ext>
            </a:extLst>
          </p:cNvPr>
          <p:cNvCxnSpPr>
            <a:endCxn id="25" idx="2"/>
          </p:cNvCxnSpPr>
          <p:nvPr/>
        </p:nvCxnSpPr>
        <p:spPr>
          <a:xfrm flipV="1">
            <a:off x="4419600" y="1205051"/>
            <a:ext cx="3417251" cy="191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5646C-A9D9-439D-ACAA-761F12AD97B6}"/>
              </a:ext>
            </a:extLst>
          </p:cNvPr>
          <p:cNvCxnSpPr>
            <a:endCxn id="25" idx="2"/>
          </p:cNvCxnSpPr>
          <p:nvPr/>
        </p:nvCxnSpPr>
        <p:spPr>
          <a:xfrm flipV="1">
            <a:off x="7836851" y="1205051"/>
            <a:ext cx="0" cy="39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2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zh-CN" altLang="en-US"/>
              <a:t>©2007 </a:t>
            </a:r>
            <a:r>
              <a:rPr lang="en-US" altLang="zh-CN"/>
              <a:t>Austin Troy</a:t>
            </a:r>
          </a:p>
        </p:txBody>
      </p:sp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Reflectance Curve</a:t>
            </a:r>
          </a:p>
        </p:txBody>
      </p:sp>
      <p:sp>
        <p:nvSpPr>
          <p:cNvPr id="19460" name="Text Box 1027"/>
          <p:cNvSpPr txBox="1">
            <a:spLocks noChangeArrowheads="1"/>
          </p:cNvSpPr>
          <p:nvPr/>
        </p:nvSpPr>
        <p:spPr bwMode="auto">
          <a:xfrm>
            <a:off x="228600" y="3657600"/>
            <a:ext cx="14478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The wavelengths in which it is reflected determine the color of the object</a:t>
            </a:r>
          </a:p>
        </p:txBody>
      </p:sp>
      <p:sp>
        <p:nvSpPr>
          <p:cNvPr id="19461" name="Line 1028"/>
          <p:cNvSpPr>
            <a:spLocks noChangeShapeType="1"/>
          </p:cNvSpPr>
          <p:nvPr/>
        </p:nvSpPr>
        <p:spPr bwMode="auto">
          <a:xfrm>
            <a:off x="1447800" y="685800"/>
            <a:ext cx="6629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Text Box 1029"/>
          <p:cNvSpPr txBox="1">
            <a:spLocks noChangeArrowheads="1"/>
          </p:cNvSpPr>
          <p:nvPr/>
        </p:nvSpPr>
        <p:spPr bwMode="auto">
          <a:xfrm>
            <a:off x="1447800" y="230188"/>
            <a:ext cx="225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 typeface="Monotype Sorts" pitchFamily="2" charset="2"/>
              <a:buNone/>
            </a:pPr>
            <a:r>
              <a:rPr lang="en-US" altLang="zh-CN" sz="1800" b="1">
                <a:latin typeface="Albertus Extra Bold" pitchFamily="34" charset="0"/>
                <a:ea typeface="宋体" pitchFamily="2" charset="-122"/>
              </a:rPr>
              <a:t>Introduction to GIS</a:t>
            </a:r>
          </a:p>
        </p:txBody>
      </p:sp>
      <p:pic>
        <p:nvPicPr>
          <p:cNvPr id="19463" name="Picture 1030" descr="ear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"/>
            <a:ext cx="101758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Rectangle 1031"/>
          <p:cNvSpPr>
            <a:spLocks noChangeArrowheads="1"/>
          </p:cNvSpPr>
          <p:nvPr/>
        </p:nvSpPr>
        <p:spPr bwMode="auto">
          <a:xfrm>
            <a:off x="3073400" y="57753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1032"/>
          <p:cNvSpPr>
            <a:spLocks noChangeArrowheads="1"/>
          </p:cNvSpPr>
          <p:nvPr/>
        </p:nvSpPr>
        <p:spPr bwMode="auto">
          <a:xfrm>
            <a:off x="1524000" y="5913438"/>
            <a:ext cx="1809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700" b="1">
                <a:latin typeface="Arial" charset="0"/>
                <a:ea typeface="宋体" pitchFamily="2" charset="-122"/>
              </a:rPr>
              <a:t> </a:t>
            </a:r>
          </a:p>
        </p:txBody>
      </p:sp>
      <p:grpSp>
        <p:nvGrpSpPr>
          <p:cNvPr id="2" name="Group 1033"/>
          <p:cNvGrpSpPr>
            <a:grpSpLocks/>
          </p:cNvGrpSpPr>
          <p:nvPr/>
        </p:nvGrpSpPr>
        <p:grpSpPr bwMode="auto">
          <a:xfrm>
            <a:off x="2265363" y="3097213"/>
            <a:ext cx="161925" cy="2403475"/>
            <a:chOff x="1459" y="2146"/>
            <a:chExt cx="102" cy="1514"/>
          </a:xfrm>
        </p:grpSpPr>
        <p:sp>
          <p:nvSpPr>
            <p:cNvPr id="19504" name="Line 1034"/>
            <p:cNvSpPr>
              <a:spLocks noChangeShapeType="1"/>
            </p:cNvSpPr>
            <p:nvPr/>
          </p:nvSpPr>
          <p:spPr bwMode="auto">
            <a:xfrm>
              <a:off x="1515" y="2161"/>
              <a:ext cx="0" cy="14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1035"/>
            <p:cNvSpPr>
              <a:spLocks noChangeShapeType="1"/>
            </p:cNvSpPr>
            <p:nvPr/>
          </p:nvSpPr>
          <p:spPr bwMode="auto">
            <a:xfrm>
              <a:off x="1459" y="2146"/>
              <a:ext cx="10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Line 1036"/>
            <p:cNvSpPr>
              <a:spLocks noChangeShapeType="1"/>
            </p:cNvSpPr>
            <p:nvPr/>
          </p:nvSpPr>
          <p:spPr bwMode="auto">
            <a:xfrm>
              <a:off x="1459" y="3660"/>
              <a:ext cx="10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37"/>
          <p:cNvGrpSpPr>
            <a:grpSpLocks/>
          </p:cNvGrpSpPr>
          <p:nvPr/>
        </p:nvGrpSpPr>
        <p:grpSpPr bwMode="auto">
          <a:xfrm>
            <a:off x="2716213" y="5400675"/>
            <a:ext cx="4997450" cy="204788"/>
            <a:chOff x="1743" y="3597"/>
            <a:chExt cx="3148" cy="129"/>
          </a:xfrm>
        </p:grpSpPr>
        <p:sp>
          <p:nvSpPr>
            <p:cNvPr id="19499" name="Line 1038"/>
            <p:cNvSpPr>
              <a:spLocks noChangeShapeType="1"/>
            </p:cNvSpPr>
            <p:nvPr/>
          </p:nvSpPr>
          <p:spPr bwMode="auto">
            <a:xfrm>
              <a:off x="1754" y="3674"/>
              <a:ext cx="311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Line 1039"/>
            <p:cNvSpPr>
              <a:spLocks noChangeShapeType="1"/>
            </p:cNvSpPr>
            <p:nvPr/>
          </p:nvSpPr>
          <p:spPr bwMode="auto">
            <a:xfrm flipV="1">
              <a:off x="1743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Line 1040"/>
            <p:cNvSpPr>
              <a:spLocks noChangeShapeType="1"/>
            </p:cNvSpPr>
            <p:nvPr/>
          </p:nvSpPr>
          <p:spPr bwMode="auto">
            <a:xfrm flipV="1">
              <a:off x="2792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2" name="Line 1041"/>
            <p:cNvSpPr>
              <a:spLocks noChangeShapeType="1"/>
            </p:cNvSpPr>
            <p:nvPr/>
          </p:nvSpPr>
          <p:spPr bwMode="auto">
            <a:xfrm flipV="1">
              <a:off x="3842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1042"/>
            <p:cNvSpPr>
              <a:spLocks noChangeShapeType="1"/>
            </p:cNvSpPr>
            <p:nvPr/>
          </p:nvSpPr>
          <p:spPr bwMode="auto">
            <a:xfrm flipV="1">
              <a:off x="4891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8" name="Rectangle 1043"/>
          <p:cNvSpPr>
            <a:spLocks noChangeArrowheads="1"/>
          </p:cNvSpPr>
          <p:nvPr/>
        </p:nvSpPr>
        <p:spPr bwMode="auto">
          <a:xfrm>
            <a:off x="1463675" y="2960688"/>
            <a:ext cx="692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High</a:t>
            </a:r>
          </a:p>
        </p:txBody>
      </p:sp>
      <p:sp>
        <p:nvSpPr>
          <p:cNvPr id="19469" name="Rectangle 1044"/>
          <p:cNvSpPr>
            <a:spLocks noChangeArrowheads="1"/>
          </p:cNvSpPr>
          <p:nvPr/>
        </p:nvSpPr>
        <p:spPr bwMode="auto">
          <a:xfrm>
            <a:off x="1503363" y="5354638"/>
            <a:ext cx="6381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Low</a:t>
            </a:r>
          </a:p>
        </p:txBody>
      </p:sp>
      <p:sp>
        <p:nvSpPr>
          <p:cNvPr id="19470" name="Rectangle 1045"/>
          <p:cNvSpPr>
            <a:spLocks noChangeArrowheads="1"/>
          </p:cNvSpPr>
          <p:nvPr/>
        </p:nvSpPr>
        <p:spPr bwMode="auto">
          <a:xfrm>
            <a:off x="3157538" y="5775325"/>
            <a:ext cx="81597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063DE8"/>
                </a:solidFill>
                <a:latin typeface="Arial" charset="0"/>
                <a:ea typeface="宋体" pitchFamily="2" charset="-122"/>
              </a:rPr>
              <a:t>Blue</a:t>
            </a:r>
          </a:p>
        </p:txBody>
      </p:sp>
      <p:sp>
        <p:nvSpPr>
          <p:cNvPr id="19471" name="Rectangle 1046"/>
          <p:cNvSpPr>
            <a:spLocks noChangeArrowheads="1"/>
          </p:cNvSpPr>
          <p:nvPr/>
        </p:nvSpPr>
        <p:spPr bwMode="auto">
          <a:xfrm>
            <a:off x="4691063" y="5775325"/>
            <a:ext cx="1036637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00FF00"/>
                </a:solidFill>
                <a:latin typeface="Arial" charset="0"/>
                <a:ea typeface="宋体" pitchFamily="2" charset="-122"/>
              </a:rPr>
              <a:t>Green</a:t>
            </a:r>
          </a:p>
        </p:txBody>
      </p:sp>
      <p:sp>
        <p:nvSpPr>
          <p:cNvPr id="19472" name="Rectangle 1047"/>
          <p:cNvSpPr>
            <a:spLocks noChangeArrowheads="1"/>
          </p:cNvSpPr>
          <p:nvPr/>
        </p:nvSpPr>
        <p:spPr bwMode="auto">
          <a:xfrm>
            <a:off x="6483350" y="5775325"/>
            <a:ext cx="73183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FC0128"/>
                </a:solidFill>
                <a:latin typeface="Arial" charset="0"/>
                <a:ea typeface="宋体" pitchFamily="2" charset="-122"/>
              </a:rPr>
              <a:t>Red</a:t>
            </a:r>
          </a:p>
        </p:txBody>
      </p:sp>
      <p:sp>
        <p:nvSpPr>
          <p:cNvPr id="19473" name="Rectangle 1048"/>
          <p:cNvSpPr>
            <a:spLocks noChangeArrowheads="1"/>
          </p:cNvSpPr>
          <p:nvPr/>
        </p:nvSpPr>
        <p:spPr bwMode="auto">
          <a:xfrm rot="-5400000">
            <a:off x="1078707" y="4060031"/>
            <a:ext cx="19605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2500" b="1">
                <a:latin typeface="Arial" charset="0"/>
                <a:ea typeface="宋体" pitchFamily="2" charset="-122"/>
              </a:rPr>
              <a:t>Reflectance</a:t>
            </a:r>
          </a:p>
        </p:txBody>
      </p:sp>
      <p:sp>
        <p:nvSpPr>
          <p:cNvPr id="19474" name="Rectangle 1049"/>
          <p:cNvSpPr>
            <a:spLocks noChangeArrowheads="1"/>
          </p:cNvSpPr>
          <p:nvPr/>
        </p:nvSpPr>
        <p:spPr bwMode="auto">
          <a:xfrm>
            <a:off x="2355850" y="5608638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0.4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5" name="Rectangle 1050"/>
          <p:cNvSpPr>
            <a:spLocks noChangeArrowheads="1"/>
          </p:cNvSpPr>
          <p:nvPr/>
        </p:nvSpPr>
        <p:spPr bwMode="auto">
          <a:xfrm>
            <a:off x="4013200" y="5599113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0.5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6" name="Rectangle 1051"/>
          <p:cNvSpPr>
            <a:spLocks noChangeArrowheads="1"/>
          </p:cNvSpPr>
          <p:nvPr/>
        </p:nvSpPr>
        <p:spPr bwMode="auto">
          <a:xfrm>
            <a:off x="5683250" y="5599113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0.6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7" name="Rectangle 1052"/>
          <p:cNvSpPr>
            <a:spLocks noChangeArrowheads="1"/>
          </p:cNvSpPr>
          <p:nvPr/>
        </p:nvSpPr>
        <p:spPr bwMode="auto">
          <a:xfrm>
            <a:off x="7253288" y="5600700"/>
            <a:ext cx="8461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0.7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8" name="Line 1053"/>
          <p:cNvSpPr>
            <a:spLocks noChangeShapeType="1"/>
          </p:cNvSpPr>
          <p:nvPr/>
        </p:nvSpPr>
        <p:spPr bwMode="auto">
          <a:xfrm flipV="1">
            <a:off x="5651500" y="2249488"/>
            <a:ext cx="1806575" cy="668337"/>
          </a:xfrm>
          <a:prstGeom prst="line">
            <a:avLst/>
          </a:prstGeom>
          <a:noFill/>
          <a:ln w="38100">
            <a:solidFill>
              <a:srgbClr val="FC012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2" name="Line 1054"/>
          <p:cNvSpPr>
            <a:spLocks noChangeShapeType="1"/>
          </p:cNvSpPr>
          <p:nvPr/>
        </p:nvSpPr>
        <p:spPr bwMode="auto">
          <a:xfrm>
            <a:off x="2133600" y="2555875"/>
            <a:ext cx="16002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 type="none" w="sm" len="sm"/>
            <a:tailEnd type="stealth" w="med" len="med"/>
          </a:ln>
          <a:effectLst>
            <a:outerShdw dist="45791" dir="2021404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80" name="Rectangle 1055"/>
          <p:cNvSpPr>
            <a:spLocks noChangeArrowheads="1"/>
          </p:cNvSpPr>
          <p:nvPr/>
        </p:nvSpPr>
        <p:spPr bwMode="auto">
          <a:xfrm rot="480000">
            <a:off x="2057400" y="2057400"/>
            <a:ext cx="18859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2500" b="1">
                <a:latin typeface="Arial" charset="0"/>
                <a:ea typeface="宋体" pitchFamily="2" charset="-122"/>
              </a:rPr>
              <a:t>White Light</a:t>
            </a:r>
          </a:p>
        </p:txBody>
      </p:sp>
      <p:sp>
        <p:nvSpPr>
          <p:cNvPr id="19481" name="Line 1056"/>
          <p:cNvSpPr>
            <a:spLocks noChangeShapeType="1"/>
          </p:cNvSpPr>
          <p:nvPr/>
        </p:nvSpPr>
        <p:spPr bwMode="auto">
          <a:xfrm flipV="1">
            <a:off x="5578475" y="1865313"/>
            <a:ext cx="481013" cy="207962"/>
          </a:xfrm>
          <a:prstGeom prst="line">
            <a:avLst/>
          </a:prstGeom>
          <a:noFill/>
          <a:ln w="38100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1057"/>
          <p:cNvSpPr>
            <a:spLocks noChangeShapeType="1"/>
          </p:cNvSpPr>
          <p:nvPr/>
        </p:nvSpPr>
        <p:spPr bwMode="auto">
          <a:xfrm flipV="1">
            <a:off x="5705475" y="2252663"/>
            <a:ext cx="547688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6" name="Rectangle 1058"/>
          <p:cNvSpPr>
            <a:spLocks noChangeArrowheads="1"/>
          </p:cNvSpPr>
          <p:nvPr/>
        </p:nvSpPr>
        <p:spPr bwMode="auto">
          <a:xfrm rot="20640000">
            <a:off x="5588000" y="2347913"/>
            <a:ext cx="101758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800" b="1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Green</a:t>
            </a:r>
          </a:p>
        </p:txBody>
      </p:sp>
      <p:sp>
        <p:nvSpPr>
          <p:cNvPr id="44067" name="Rectangle 1059"/>
          <p:cNvSpPr>
            <a:spLocks noChangeArrowheads="1"/>
          </p:cNvSpPr>
          <p:nvPr/>
        </p:nvSpPr>
        <p:spPr bwMode="auto">
          <a:xfrm rot="20640000">
            <a:off x="5394325" y="1982788"/>
            <a:ext cx="104933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800" b="1" dirty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Blue</a:t>
            </a:r>
          </a:p>
        </p:txBody>
      </p:sp>
      <p:sp>
        <p:nvSpPr>
          <p:cNvPr id="44068" name="Rectangle 1060"/>
          <p:cNvSpPr>
            <a:spLocks noChangeArrowheads="1"/>
          </p:cNvSpPr>
          <p:nvPr/>
        </p:nvSpPr>
        <p:spPr bwMode="auto">
          <a:xfrm rot="20640000">
            <a:off x="6054725" y="2714625"/>
            <a:ext cx="625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600" b="1">
                <a:solidFill>
                  <a:srgbClr val="FC01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Red</a:t>
            </a:r>
          </a:p>
        </p:txBody>
      </p:sp>
      <p:sp>
        <p:nvSpPr>
          <p:cNvPr id="19486" name="Freeform 1061"/>
          <p:cNvSpPr>
            <a:spLocks/>
          </p:cNvSpPr>
          <p:nvPr/>
        </p:nvSpPr>
        <p:spPr bwMode="auto">
          <a:xfrm>
            <a:off x="3257550" y="3778250"/>
            <a:ext cx="2100263" cy="325438"/>
          </a:xfrm>
          <a:custGeom>
            <a:avLst/>
            <a:gdLst>
              <a:gd name="T0" fmla="*/ 155 w 1323"/>
              <a:gd name="T1" fmla="*/ 122 h 205"/>
              <a:gd name="T2" fmla="*/ 286 w 1323"/>
              <a:gd name="T3" fmla="*/ 32 h 205"/>
              <a:gd name="T4" fmla="*/ 302 w 1323"/>
              <a:gd name="T5" fmla="*/ 105 h 205"/>
              <a:gd name="T6" fmla="*/ 433 w 1323"/>
              <a:gd name="T7" fmla="*/ 16 h 205"/>
              <a:gd name="T8" fmla="*/ 465 w 1323"/>
              <a:gd name="T9" fmla="*/ 57 h 205"/>
              <a:gd name="T10" fmla="*/ 555 w 1323"/>
              <a:gd name="T11" fmla="*/ 0 h 205"/>
              <a:gd name="T12" fmla="*/ 587 w 1323"/>
              <a:gd name="T13" fmla="*/ 16 h 205"/>
              <a:gd name="T14" fmla="*/ 587 w 1323"/>
              <a:gd name="T15" fmla="*/ 48 h 205"/>
              <a:gd name="T16" fmla="*/ 637 w 1323"/>
              <a:gd name="T17" fmla="*/ 32 h 205"/>
              <a:gd name="T18" fmla="*/ 620 w 1323"/>
              <a:gd name="T19" fmla="*/ 65 h 205"/>
              <a:gd name="T20" fmla="*/ 637 w 1323"/>
              <a:gd name="T21" fmla="*/ 32 h 205"/>
              <a:gd name="T22" fmla="*/ 701 w 1323"/>
              <a:gd name="T23" fmla="*/ 32 h 205"/>
              <a:gd name="T24" fmla="*/ 694 w 1323"/>
              <a:gd name="T25" fmla="*/ 57 h 205"/>
              <a:gd name="T26" fmla="*/ 718 w 1323"/>
              <a:gd name="T27" fmla="*/ 32 h 205"/>
              <a:gd name="T28" fmla="*/ 653 w 1323"/>
              <a:gd name="T29" fmla="*/ 48 h 205"/>
              <a:gd name="T30" fmla="*/ 637 w 1323"/>
              <a:gd name="T31" fmla="*/ 98 h 205"/>
              <a:gd name="T32" fmla="*/ 701 w 1323"/>
              <a:gd name="T33" fmla="*/ 89 h 205"/>
              <a:gd name="T34" fmla="*/ 759 w 1323"/>
              <a:gd name="T35" fmla="*/ 82 h 205"/>
              <a:gd name="T36" fmla="*/ 882 w 1323"/>
              <a:gd name="T37" fmla="*/ 82 h 205"/>
              <a:gd name="T38" fmla="*/ 930 w 1323"/>
              <a:gd name="T39" fmla="*/ 65 h 205"/>
              <a:gd name="T40" fmla="*/ 882 w 1323"/>
              <a:gd name="T41" fmla="*/ 73 h 205"/>
              <a:gd name="T42" fmla="*/ 882 w 1323"/>
              <a:gd name="T43" fmla="*/ 98 h 205"/>
              <a:gd name="T44" fmla="*/ 963 w 1323"/>
              <a:gd name="T45" fmla="*/ 89 h 205"/>
              <a:gd name="T46" fmla="*/ 996 w 1323"/>
              <a:gd name="T47" fmla="*/ 89 h 205"/>
              <a:gd name="T48" fmla="*/ 946 w 1323"/>
              <a:gd name="T49" fmla="*/ 105 h 205"/>
              <a:gd name="T50" fmla="*/ 898 w 1323"/>
              <a:gd name="T51" fmla="*/ 105 h 205"/>
              <a:gd name="T52" fmla="*/ 979 w 1323"/>
              <a:gd name="T53" fmla="*/ 105 h 205"/>
              <a:gd name="T54" fmla="*/ 1061 w 1323"/>
              <a:gd name="T55" fmla="*/ 98 h 205"/>
              <a:gd name="T56" fmla="*/ 1109 w 1323"/>
              <a:gd name="T57" fmla="*/ 98 h 205"/>
              <a:gd name="T58" fmla="*/ 1191 w 1323"/>
              <a:gd name="T59" fmla="*/ 89 h 205"/>
              <a:gd name="T60" fmla="*/ 1216 w 1323"/>
              <a:gd name="T61" fmla="*/ 89 h 205"/>
              <a:gd name="T62" fmla="*/ 1240 w 1323"/>
              <a:gd name="T63" fmla="*/ 98 h 205"/>
              <a:gd name="T64" fmla="*/ 1216 w 1323"/>
              <a:gd name="T65" fmla="*/ 105 h 205"/>
              <a:gd name="T66" fmla="*/ 1191 w 1323"/>
              <a:gd name="T67" fmla="*/ 114 h 205"/>
              <a:gd name="T68" fmla="*/ 1240 w 1323"/>
              <a:gd name="T69" fmla="*/ 130 h 205"/>
              <a:gd name="T70" fmla="*/ 1322 w 1323"/>
              <a:gd name="T71" fmla="*/ 122 h 205"/>
              <a:gd name="T72" fmla="*/ 1273 w 1323"/>
              <a:gd name="T73" fmla="*/ 122 h 205"/>
              <a:gd name="T74" fmla="*/ 1240 w 1323"/>
              <a:gd name="T75" fmla="*/ 122 h 205"/>
              <a:gd name="T76" fmla="*/ 1191 w 1323"/>
              <a:gd name="T77" fmla="*/ 122 h 205"/>
              <a:gd name="T78" fmla="*/ 1249 w 1323"/>
              <a:gd name="T79" fmla="*/ 139 h 205"/>
              <a:gd name="T80" fmla="*/ 1322 w 1323"/>
              <a:gd name="T81" fmla="*/ 155 h 205"/>
              <a:gd name="T82" fmla="*/ 1297 w 1323"/>
              <a:gd name="T83" fmla="*/ 171 h 205"/>
              <a:gd name="T84" fmla="*/ 1273 w 1323"/>
              <a:gd name="T85" fmla="*/ 171 h 205"/>
              <a:gd name="T86" fmla="*/ 1224 w 1323"/>
              <a:gd name="T87" fmla="*/ 171 h 205"/>
              <a:gd name="T88" fmla="*/ 1167 w 1323"/>
              <a:gd name="T89" fmla="*/ 171 h 205"/>
              <a:gd name="T90" fmla="*/ 0 w 1323"/>
              <a:gd name="T91" fmla="*/ 204 h 205"/>
              <a:gd name="T92" fmla="*/ 155 w 1323"/>
              <a:gd name="T93" fmla="*/ 122 h 20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323"/>
              <a:gd name="T142" fmla="*/ 0 h 205"/>
              <a:gd name="T143" fmla="*/ 1323 w 1323"/>
              <a:gd name="T144" fmla="*/ 205 h 20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323" h="205">
                <a:moveTo>
                  <a:pt x="155" y="122"/>
                </a:moveTo>
                <a:lnTo>
                  <a:pt x="286" y="32"/>
                </a:lnTo>
                <a:lnTo>
                  <a:pt x="302" y="105"/>
                </a:lnTo>
                <a:lnTo>
                  <a:pt x="433" y="16"/>
                </a:lnTo>
                <a:lnTo>
                  <a:pt x="465" y="57"/>
                </a:lnTo>
                <a:lnTo>
                  <a:pt x="555" y="0"/>
                </a:lnTo>
                <a:lnTo>
                  <a:pt x="587" y="16"/>
                </a:lnTo>
                <a:lnTo>
                  <a:pt x="587" y="48"/>
                </a:lnTo>
                <a:lnTo>
                  <a:pt x="637" y="32"/>
                </a:lnTo>
                <a:lnTo>
                  <a:pt x="620" y="65"/>
                </a:lnTo>
                <a:lnTo>
                  <a:pt x="637" y="32"/>
                </a:lnTo>
                <a:lnTo>
                  <a:pt x="701" y="32"/>
                </a:lnTo>
                <a:lnTo>
                  <a:pt x="694" y="57"/>
                </a:lnTo>
                <a:lnTo>
                  <a:pt x="718" y="32"/>
                </a:lnTo>
                <a:lnTo>
                  <a:pt x="653" y="48"/>
                </a:lnTo>
                <a:lnTo>
                  <a:pt x="637" y="98"/>
                </a:lnTo>
                <a:lnTo>
                  <a:pt x="701" y="89"/>
                </a:lnTo>
                <a:lnTo>
                  <a:pt x="759" y="82"/>
                </a:lnTo>
                <a:lnTo>
                  <a:pt x="882" y="82"/>
                </a:lnTo>
                <a:lnTo>
                  <a:pt x="930" y="65"/>
                </a:lnTo>
                <a:lnTo>
                  <a:pt x="882" y="73"/>
                </a:lnTo>
                <a:lnTo>
                  <a:pt x="882" y="98"/>
                </a:lnTo>
                <a:lnTo>
                  <a:pt x="963" y="89"/>
                </a:lnTo>
                <a:lnTo>
                  <a:pt x="996" y="89"/>
                </a:lnTo>
                <a:lnTo>
                  <a:pt x="946" y="105"/>
                </a:lnTo>
                <a:lnTo>
                  <a:pt x="898" y="105"/>
                </a:lnTo>
                <a:lnTo>
                  <a:pt x="979" y="105"/>
                </a:lnTo>
                <a:lnTo>
                  <a:pt x="1061" y="98"/>
                </a:lnTo>
                <a:lnTo>
                  <a:pt x="1109" y="98"/>
                </a:lnTo>
                <a:lnTo>
                  <a:pt x="1191" y="89"/>
                </a:lnTo>
                <a:lnTo>
                  <a:pt x="1216" y="89"/>
                </a:lnTo>
                <a:lnTo>
                  <a:pt x="1240" y="98"/>
                </a:lnTo>
                <a:lnTo>
                  <a:pt x="1216" y="105"/>
                </a:lnTo>
                <a:lnTo>
                  <a:pt x="1191" y="114"/>
                </a:lnTo>
                <a:lnTo>
                  <a:pt x="1240" y="130"/>
                </a:lnTo>
                <a:lnTo>
                  <a:pt x="1322" y="122"/>
                </a:lnTo>
                <a:lnTo>
                  <a:pt x="1273" y="122"/>
                </a:lnTo>
                <a:lnTo>
                  <a:pt x="1240" y="122"/>
                </a:lnTo>
                <a:lnTo>
                  <a:pt x="1191" y="122"/>
                </a:lnTo>
                <a:lnTo>
                  <a:pt x="1249" y="139"/>
                </a:lnTo>
                <a:lnTo>
                  <a:pt x="1322" y="155"/>
                </a:lnTo>
                <a:lnTo>
                  <a:pt x="1297" y="171"/>
                </a:lnTo>
                <a:lnTo>
                  <a:pt x="1273" y="171"/>
                </a:lnTo>
                <a:lnTo>
                  <a:pt x="1224" y="171"/>
                </a:lnTo>
                <a:lnTo>
                  <a:pt x="1167" y="171"/>
                </a:lnTo>
                <a:lnTo>
                  <a:pt x="0" y="204"/>
                </a:lnTo>
                <a:lnTo>
                  <a:pt x="155" y="122"/>
                </a:lnTo>
              </a:path>
            </a:pathLst>
          </a:custGeom>
          <a:solidFill>
            <a:srgbClr val="51DC00"/>
          </a:solidFill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Rectangle 1062"/>
          <p:cNvSpPr>
            <a:spLocks noChangeArrowheads="1"/>
          </p:cNvSpPr>
          <p:nvPr/>
        </p:nvSpPr>
        <p:spPr bwMode="auto">
          <a:xfrm>
            <a:off x="4002088" y="1995488"/>
            <a:ext cx="50800" cy="1930400"/>
          </a:xfrm>
          <a:prstGeom prst="rect">
            <a:avLst/>
          </a:prstGeom>
          <a:solidFill>
            <a:srgbClr val="AD6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Freeform 1063"/>
          <p:cNvSpPr>
            <a:spLocks/>
          </p:cNvSpPr>
          <p:nvPr/>
        </p:nvSpPr>
        <p:spPr bwMode="auto">
          <a:xfrm>
            <a:off x="4081463" y="2057400"/>
            <a:ext cx="1392237" cy="914400"/>
          </a:xfrm>
          <a:custGeom>
            <a:avLst/>
            <a:gdLst>
              <a:gd name="T0" fmla="*/ 0 w 877"/>
              <a:gd name="T1" fmla="*/ 0 h 576"/>
              <a:gd name="T2" fmla="*/ 876 w 877"/>
              <a:gd name="T3" fmla="*/ 0 h 576"/>
              <a:gd name="T4" fmla="*/ 876 w 877"/>
              <a:gd name="T5" fmla="*/ 575 h 576"/>
              <a:gd name="T6" fmla="*/ 0 w 877"/>
              <a:gd name="T7" fmla="*/ 575 h 576"/>
              <a:gd name="T8" fmla="*/ 0 w 877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7"/>
              <a:gd name="T16" fmla="*/ 0 h 576"/>
              <a:gd name="T17" fmla="*/ 877 w 877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7" h="576">
                <a:moveTo>
                  <a:pt x="0" y="0"/>
                </a:moveTo>
                <a:lnTo>
                  <a:pt x="876" y="0"/>
                </a:lnTo>
                <a:lnTo>
                  <a:pt x="876" y="575"/>
                </a:lnTo>
                <a:lnTo>
                  <a:pt x="0" y="575"/>
                </a:lnTo>
                <a:lnTo>
                  <a:pt x="0" y="0"/>
                </a:lnTo>
              </a:path>
            </a:pathLst>
          </a:custGeom>
          <a:solidFill>
            <a:srgbClr val="FC0128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1064"/>
          <p:cNvGrpSpPr>
            <a:grpSpLocks/>
          </p:cNvGrpSpPr>
          <p:nvPr/>
        </p:nvGrpSpPr>
        <p:grpSpPr bwMode="auto">
          <a:xfrm>
            <a:off x="2352675" y="3778250"/>
            <a:ext cx="5562600" cy="1354138"/>
            <a:chOff x="1514" y="2575"/>
            <a:chExt cx="3504" cy="853"/>
          </a:xfrm>
        </p:grpSpPr>
        <p:sp>
          <p:nvSpPr>
            <p:cNvPr id="19495" name="Arc 1065"/>
            <p:cNvSpPr>
              <a:spLocks/>
            </p:cNvSpPr>
            <p:nvPr/>
          </p:nvSpPr>
          <p:spPr bwMode="auto">
            <a:xfrm>
              <a:off x="3842" y="2575"/>
              <a:ext cx="786" cy="707"/>
            </a:xfrm>
            <a:custGeom>
              <a:avLst/>
              <a:gdLst>
                <a:gd name="T0" fmla="*/ 0 w 42366"/>
                <a:gd name="T1" fmla="*/ 595 h 21600"/>
                <a:gd name="T2" fmla="*/ 786 w 42366"/>
                <a:gd name="T3" fmla="*/ 547 h 21600"/>
                <a:gd name="T4" fmla="*/ 396 w 42366"/>
                <a:gd name="T5" fmla="*/ 707 h 21600"/>
                <a:gd name="T6" fmla="*/ 0 60000 65536"/>
                <a:gd name="T7" fmla="*/ 0 60000 65536"/>
                <a:gd name="T8" fmla="*/ 0 60000 65536"/>
                <a:gd name="T9" fmla="*/ 0 w 42366"/>
                <a:gd name="T10" fmla="*/ 0 h 21600"/>
                <a:gd name="T11" fmla="*/ 42366 w 423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66" h="21600" fill="none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</a:path>
                <a:path w="42366" h="21600" stroke="0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  <a:lnTo>
                    <a:pt x="21329" y="2160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Arc 1066"/>
            <p:cNvSpPr>
              <a:spLocks/>
            </p:cNvSpPr>
            <p:nvPr/>
          </p:nvSpPr>
          <p:spPr bwMode="auto">
            <a:xfrm>
              <a:off x="3476" y="3109"/>
              <a:ext cx="373" cy="244"/>
            </a:xfrm>
            <a:custGeom>
              <a:avLst/>
              <a:gdLst>
                <a:gd name="T0" fmla="*/ 373 w 21063"/>
                <a:gd name="T1" fmla="*/ 54 h 21598"/>
                <a:gd name="T2" fmla="*/ 5 w 21063"/>
                <a:gd name="T3" fmla="*/ 244 h 21598"/>
                <a:gd name="T4" fmla="*/ 0 w 21063"/>
                <a:gd name="T5" fmla="*/ 0 h 21598"/>
                <a:gd name="T6" fmla="*/ 0 60000 65536"/>
                <a:gd name="T7" fmla="*/ 0 60000 65536"/>
                <a:gd name="T8" fmla="*/ 0 60000 65536"/>
                <a:gd name="T9" fmla="*/ 0 w 21063"/>
                <a:gd name="T10" fmla="*/ 0 h 21598"/>
                <a:gd name="T11" fmla="*/ 21063 w 21063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3" h="21598" fill="none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</a:path>
                <a:path w="21063" h="21598" stroke="0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1067"/>
            <p:cNvSpPr>
              <a:spLocks noChangeShapeType="1"/>
            </p:cNvSpPr>
            <p:nvPr/>
          </p:nvSpPr>
          <p:spPr bwMode="auto">
            <a:xfrm flipH="1">
              <a:off x="1514" y="3353"/>
              <a:ext cx="2022" cy="75"/>
            </a:xfrm>
            <a:prstGeom prst="line">
              <a:avLst/>
            </a:prstGeom>
            <a:noFill/>
            <a:ln w="50800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Arc 1068"/>
            <p:cNvSpPr>
              <a:spLocks/>
            </p:cNvSpPr>
            <p:nvPr/>
          </p:nvSpPr>
          <p:spPr bwMode="auto">
            <a:xfrm>
              <a:off x="4628" y="3052"/>
              <a:ext cx="390" cy="301"/>
            </a:xfrm>
            <a:custGeom>
              <a:avLst/>
              <a:gdLst>
                <a:gd name="T0" fmla="*/ 226 w 21065"/>
                <a:gd name="T1" fmla="*/ 301 h 19701"/>
                <a:gd name="T2" fmla="*/ 0 w 21065"/>
                <a:gd name="T3" fmla="*/ 73 h 19701"/>
                <a:gd name="T4" fmla="*/ 390 w 21065"/>
                <a:gd name="T5" fmla="*/ 0 h 19701"/>
                <a:gd name="T6" fmla="*/ 0 60000 65536"/>
                <a:gd name="T7" fmla="*/ 0 60000 65536"/>
                <a:gd name="T8" fmla="*/ 0 60000 65536"/>
                <a:gd name="T9" fmla="*/ 0 w 21065"/>
                <a:gd name="T10" fmla="*/ 0 h 19701"/>
                <a:gd name="T11" fmla="*/ 21065 w 21065"/>
                <a:gd name="T12" fmla="*/ 19701 h 197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5" h="19701" fill="none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</a:path>
                <a:path w="21065" h="19701" stroke="0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  <a:lnTo>
                    <a:pt x="21065" y="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90" name="Line 1069"/>
          <p:cNvSpPr>
            <a:spLocks noChangeShapeType="1"/>
          </p:cNvSpPr>
          <p:nvPr/>
        </p:nvSpPr>
        <p:spPr bwMode="auto">
          <a:xfrm>
            <a:off x="228600" y="1878013"/>
            <a:ext cx="1547813" cy="236537"/>
          </a:xfrm>
          <a:prstGeom prst="line">
            <a:avLst/>
          </a:prstGeom>
          <a:noFill/>
          <a:ln w="38100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Line 1070"/>
          <p:cNvSpPr>
            <a:spLocks noChangeShapeType="1"/>
          </p:cNvSpPr>
          <p:nvPr/>
        </p:nvSpPr>
        <p:spPr bwMode="auto">
          <a:xfrm>
            <a:off x="228600" y="2417763"/>
            <a:ext cx="1489075" cy="233362"/>
          </a:xfrm>
          <a:prstGeom prst="line">
            <a:avLst/>
          </a:prstGeom>
          <a:noFill/>
          <a:ln w="38100">
            <a:solidFill>
              <a:srgbClr val="FC012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Line 1071"/>
          <p:cNvSpPr>
            <a:spLocks noChangeShapeType="1"/>
          </p:cNvSpPr>
          <p:nvPr/>
        </p:nvSpPr>
        <p:spPr bwMode="auto">
          <a:xfrm>
            <a:off x="228600" y="2133600"/>
            <a:ext cx="1500188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AutoShape 1072"/>
          <p:cNvSpPr>
            <a:spLocks/>
          </p:cNvSpPr>
          <p:nvPr/>
        </p:nvSpPr>
        <p:spPr bwMode="auto">
          <a:xfrm rot="486161">
            <a:off x="1778000" y="2035175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0105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Text Box 1073"/>
          <p:cNvSpPr txBox="1">
            <a:spLocks noChangeArrowheads="1"/>
          </p:cNvSpPr>
          <p:nvPr/>
        </p:nvSpPr>
        <p:spPr bwMode="auto">
          <a:xfrm>
            <a:off x="3352800" y="6324600"/>
            <a:ext cx="388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dirty="0">
                <a:ea typeface="宋体" pitchFamily="2" charset="-122"/>
              </a:rPr>
              <a:t>Source: </a:t>
            </a:r>
            <a:r>
              <a:rPr lang="en-US" altLang="zh-CN" sz="1200" dirty="0" err="1">
                <a:ea typeface="宋体" pitchFamily="2" charset="-122"/>
              </a:rPr>
              <a:t>Jarlath</a:t>
            </a:r>
            <a:r>
              <a:rPr lang="en-US" altLang="zh-CN" sz="1200" dirty="0">
                <a:ea typeface="宋体" pitchFamily="2" charset="-122"/>
              </a:rPr>
              <a:t> O’Neil-Dunne</a:t>
            </a:r>
          </a:p>
        </p:txBody>
      </p:sp>
      <p:sp>
        <p:nvSpPr>
          <p:cNvPr id="51" name="Oval 50"/>
          <p:cNvSpPr/>
          <p:nvPr/>
        </p:nvSpPr>
        <p:spPr>
          <a:xfrm>
            <a:off x="3733800" y="1752600"/>
            <a:ext cx="1981200" cy="16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00" y="838200"/>
            <a:ext cx="1219200" cy="1201008"/>
          </a:xfrm>
          <a:prstGeom prst="rect">
            <a:avLst/>
          </a:prstGeom>
          <a:noFill/>
        </p:spPr>
      </p:pic>
      <p:pic>
        <p:nvPicPr>
          <p:cNvPr id="53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8131969" y="3983831"/>
            <a:ext cx="990598" cy="185737"/>
          </a:xfrm>
          <a:prstGeom prst="rect">
            <a:avLst/>
          </a:prstGeom>
          <a:noFill/>
        </p:spPr>
      </p:pic>
      <p:cxnSp>
        <p:nvCxnSpPr>
          <p:cNvPr id="55" name="Straight Arrow Connector 54"/>
          <p:cNvCxnSpPr/>
          <p:nvPr/>
        </p:nvCxnSpPr>
        <p:spPr>
          <a:xfrm flipV="1">
            <a:off x="6781800" y="3733800"/>
            <a:ext cx="1769268" cy="76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zh-CN" altLang="en-US"/>
              <a:t>©2007 </a:t>
            </a:r>
            <a:r>
              <a:rPr lang="en-US" altLang="zh-CN"/>
              <a:t>Austin Troy</a:t>
            </a:r>
          </a:p>
        </p:txBody>
      </p:sp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Reflectance Curve</a:t>
            </a:r>
          </a:p>
        </p:txBody>
      </p:sp>
      <p:sp>
        <p:nvSpPr>
          <p:cNvPr id="19460" name="Text Box 1027"/>
          <p:cNvSpPr txBox="1">
            <a:spLocks noChangeArrowheads="1"/>
          </p:cNvSpPr>
          <p:nvPr/>
        </p:nvSpPr>
        <p:spPr bwMode="auto">
          <a:xfrm>
            <a:off x="228600" y="3657600"/>
            <a:ext cx="14478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The wavelengths in which it is reflected determine the color of the object</a:t>
            </a:r>
          </a:p>
        </p:txBody>
      </p:sp>
      <p:sp>
        <p:nvSpPr>
          <p:cNvPr id="19461" name="Line 1028"/>
          <p:cNvSpPr>
            <a:spLocks noChangeShapeType="1"/>
          </p:cNvSpPr>
          <p:nvPr/>
        </p:nvSpPr>
        <p:spPr bwMode="auto">
          <a:xfrm>
            <a:off x="1447800" y="685800"/>
            <a:ext cx="6629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Text Box 1029"/>
          <p:cNvSpPr txBox="1">
            <a:spLocks noChangeArrowheads="1"/>
          </p:cNvSpPr>
          <p:nvPr/>
        </p:nvSpPr>
        <p:spPr bwMode="auto">
          <a:xfrm>
            <a:off x="1447800" y="230188"/>
            <a:ext cx="512191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 typeface="Monotype Sorts" pitchFamily="2" charset="2"/>
              <a:buNone/>
            </a:pPr>
            <a:r>
              <a:rPr lang="en-US" altLang="zh-CN" sz="1800" b="1" dirty="0">
                <a:latin typeface="Albertus Extra Bold" pitchFamily="34" charset="0"/>
                <a:ea typeface="宋体" pitchFamily="2" charset="-122"/>
              </a:rPr>
              <a:t>Object recognition :    </a:t>
            </a:r>
            <a:r>
              <a:rPr lang="en-US" altLang="zh-CN" sz="3200" b="1" dirty="0">
                <a:latin typeface="Albertus Extra Bold" pitchFamily="34" charset="0"/>
                <a:ea typeface="宋体" pitchFamily="2" charset="-122"/>
              </a:rPr>
              <a:t>SIGNATURE </a:t>
            </a:r>
          </a:p>
        </p:txBody>
      </p:sp>
      <p:pic>
        <p:nvPicPr>
          <p:cNvPr id="19463" name="Picture 1030" descr="ear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"/>
            <a:ext cx="101758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Rectangle 1031"/>
          <p:cNvSpPr>
            <a:spLocks noChangeArrowheads="1"/>
          </p:cNvSpPr>
          <p:nvPr/>
        </p:nvSpPr>
        <p:spPr bwMode="auto">
          <a:xfrm>
            <a:off x="3073400" y="57753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1032"/>
          <p:cNvSpPr>
            <a:spLocks noChangeArrowheads="1"/>
          </p:cNvSpPr>
          <p:nvPr/>
        </p:nvSpPr>
        <p:spPr bwMode="auto">
          <a:xfrm>
            <a:off x="1524000" y="5913438"/>
            <a:ext cx="1809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700" b="1">
                <a:latin typeface="Arial" charset="0"/>
                <a:ea typeface="宋体" pitchFamily="2" charset="-122"/>
              </a:rPr>
              <a:t> </a:t>
            </a:r>
          </a:p>
        </p:txBody>
      </p:sp>
      <p:grpSp>
        <p:nvGrpSpPr>
          <p:cNvPr id="2" name="Group 1033"/>
          <p:cNvGrpSpPr>
            <a:grpSpLocks/>
          </p:cNvGrpSpPr>
          <p:nvPr/>
        </p:nvGrpSpPr>
        <p:grpSpPr bwMode="auto">
          <a:xfrm>
            <a:off x="2265363" y="3097213"/>
            <a:ext cx="161925" cy="2403475"/>
            <a:chOff x="1459" y="2146"/>
            <a:chExt cx="102" cy="1514"/>
          </a:xfrm>
        </p:grpSpPr>
        <p:sp>
          <p:nvSpPr>
            <p:cNvPr id="19504" name="Line 1034"/>
            <p:cNvSpPr>
              <a:spLocks noChangeShapeType="1"/>
            </p:cNvSpPr>
            <p:nvPr/>
          </p:nvSpPr>
          <p:spPr bwMode="auto">
            <a:xfrm>
              <a:off x="1515" y="2161"/>
              <a:ext cx="0" cy="14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1035"/>
            <p:cNvSpPr>
              <a:spLocks noChangeShapeType="1"/>
            </p:cNvSpPr>
            <p:nvPr/>
          </p:nvSpPr>
          <p:spPr bwMode="auto">
            <a:xfrm>
              <a:off x="1459" y="2146"/>
              <a:ext cx="10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Line 1036"/>
            <p:cNvSpPr>
              <a:spLocks noChangeShapeType="1"/>
            </p:cNvSpPr>
            <p:nvPr/>
          </p:nvSpPr>
          <p:spPr bwMode="auto">
            <a:xfrm>
              <a:off x="1459" y="3660"/>
              <a:ext cx="10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37"/>
          <p:cNvGrpSpPr>
            <a:grpSpLocks/>
          </p:cNvGrpSpPr>
          <p:nvPr/>
        </p:nvGrpSpPr>
        <p:grpSpPr bwMode="auto">
          <a:xfrm>
            <a:off x="2716213" y="5400675"/>
            <a:ext cx="4997450" cy="204788"/>
            <a:chOff x="1743" y="3597"/>
            <a:chExt cx="3148" cy="129"/>
          </a:xfrm>
        </p:grpSpPr>
        <p:sp>
          <p:nvSpPr>
            <p:cNvPr id="19499" name="Line 1038"/>
            <p:cNvSpPr>
              <a:spLocks noChangeShapeType="1"/>
            </p:cNvSpPr>
            <p:nvPr/>
          </p:nvSpPr>
          <p:spPr bwMode="auto">
            <a:xfrm>
              <a:off x="1754" y="3674"/>
              <a:ext cx="311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Line 1039"/>
            <p:cNvSpPr>
              <a:spLocks noChangeShapeType="1"/>
            </p:cNvSpPr>
            <p:nvPr/>
          </p:nvSpPr>
          <p:spPr bwMode="auto">
            <a:xfrm flipV="1">
              <a:off x="1743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Line 1040"/>
            <p:cNvSpPr>
              <a:spLocks noChangeShapeType="1"/>
            </p:cNvSpPr>
            <p:nvPr/>
          </p:nvSpPr>
          <p:spPr bwMode="auto">
            <a:xfrm flipV="1">
              <a:off x="2792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2" name="Line 1041"/>
            <p:cNvSpPr>
              <a:spLocks noChangeShapeType="1"/>
            </p:cNvSpPr>
            <p:nvPr/>
          </p:nvSpPr>
          <p:spPr bwMode="auto">
            <a:xfrm flipV="1">
              <a:off x="3842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1042"/>
            <p:cNvSpPr>
              <a:spLocks noChangeShapeType="1"/>
            </p:cNvSpPr>
            <p:nvPr/>
          </p:nvSpPr>
          <p:spPr bwMode="auto">
            <a:xfrm flipV="1">
              <a:off x="4891" y="3597"/>
              <a:ext cx="0" cy="1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8" name="Rectangle 1043"/>
          <p:cNvSpPr>
            <a:spLocks noChangeArrowheads="1"/>
          </p:cNvSpPr>
          <p:nvPr/>
        </p:nvSpPr>
        <p:spPr bwMode="auto">
          <a:xfrm>
            <a:off x="1463675" y="2960688"/>
            <a:ext cx="692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High</a:t>
            </a:r>
          </a:p>
        </p:txBody>
      </p:sp>
      <p:sp>
        <p:nvSpPr>
          <p:cNvPr id="19469" name="Rectangle 1044"/>
          <p:cNvSpPr>
            <a:spLocks noChangeArrowheads="1"/>
          </p:cNvSpPr>
          <p:nvPr/>
        </p:nvSpPr>
        <p:spPr bwMode="auto">
          <a:xfrm>
            <a:off x="1503363" y="5354638"/>
            <a:ext cx="6381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Low</a:t>
            </a:r>
          </a:p>
        </p:txBody>
      </p:sp>
      <p:sp>
        <p:nvSpPr>
          <p:cNvPr id="19470" name="Rectangle 1045"/>
          <p:cNvSpPr>
            <a:spLocks noChangeArrowheads="1"/>
          </p:cNvSpPr>
          <p:nvPr/>
        </p:nvSpPr>
        <p:spPr bwMode="auto">
          <a:xfrm>
            <a:off x="3157538" y="5775325"/>
            <a:ext cx="81597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063DE8"/>
                </a:solidFill>
                <a:latin typeface="Arial" charset="0"/>
                <a:ea typeface="宋体" pitchFamily="2" charset="-122"/>
              </a:rPr>
              <a:t>Blue</a:t>
            </a:r>
          </a:p>
        </p:txBody>
      </p:sp>
      <p:sp>
        <p:nvSpPr>
          <p:cNvPr id="19471" name="Rectangle 1046"/>
          <p:cNvSpPr>
            <a:spLocks noChangeArrowheads="1"/>
          </p:cNvSpPr>
          <p:nvPr/>
        </p:nvSpPr>
        <p:spPr bwMode="auto">
          <a:xfrm>
            <a:off x="4691063" y="5775325"/>
            <a:ext cx="1036637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00FF00"/>
                </a:solidFill>
                <a:latin typeface="Arial" charset="0"/>
                <a:ea typeface="宋体" pitchFamily="2" charset="-122"/>
              </a:rPr>
              <a:t>Green</a:t>
            </a:r>
          </a:p>
        </p:txBody>
      </p:sp>
      <p:sp>
        <p:nvSpPr>
          <p:cNvPr id="19472" name="Rectangle 1047"/>
          <p:cNvSpPr>
            <a:spLocks noChangeArrowheads="1"/>
          </p:cNvSpPr>
          <p:nvPr/>
        </p:nvSpPr>
        <p:spPr bwMode="auto">
          <a:xfrm>
            <a:off x="6483350" y="5775325"/>
            <a:ext cx="73183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b="1">
                <a:solidFill>
                  <a:srgbClr val="FC0128"/>
                </a:solidFill>
                <a:latin typeface="Arial" charset="0"/>
                <a:ea typeface="宋体" pitchFamily="2" charset="-122"/>
              </a:rPr>
              <a:t>Red</a:t>
            </a:r>
          </a:p>
        </p:txBody>
      </p:sp>
      <p:sp>
        <p:nvSpPr>
          <p:cNvPr id="19473" name="Rectangle 1048"/>
          <p:cNvSpPr>
            <a:spLocks noChangeArrowheads="1"/>
          </p:cNvSpPr>
          <p:nvPr/>
        </p:nvSpPr>
        <p:spPr bwMode="auto">
          <a:xfrm rot="-5400000">
            <a:off x="1078707" y="4060031"/>
            <a:ext cx="19605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2500" b="1">
                <a:latin typeface="Arial" charset="0"/>
                <a:ea typeface="宋体" pitchFamily="2" charset="-122"/>
              </a:rPr>
              <a:t>Reflectance</a:t>
            </a:r>
          </a:p>
        </p:txBody>
      </p:sp>
      <p:sp>
        <p:nvSpPr>
          <p:cNvPr id="19474" name="Rectangle 1049"/>
          <p:cNvSpPr>
            <a:spLocks noChangeArrowheads="1"/>
          </p:cNvSpPr>
          <p:nvPr/>
        </p:nvSpPr>
        <p:spPr bwMode="auto">
          <a:xfrm>
            <a:off x="2355850" y="5608638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0.4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5" name="Rectangle 1050"/>
          <p:cNvSpPr>
            <a:spLocks noChangeArrowheads="1"/>
          </p:cNvSpPr>
          <p:nvPr/>
        </p:nvSpPr>
        <p:spPr bwMode="auto">
          <a:xfrm>
            <a:off x="4013200" y="5599113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0.5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6" name="Rectangle 1051"/>
          <p:cNvSpPr>
            <a:spLocks noChangeArrowheads="1"/>
          </p:cNvSpPr>
          <p:nvPr/>
        </p:nvSpPr>
        <p:spPr bwMode="auto">
          <a:xfrm>
            <a:off x="5683250" y="5599113"/>
            <a:ext cx="846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0.6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7" name="Rectangle 1052"/>
          <p:cNvSpPr>
            <a:spLocks noChangeArrowheads="1"/>
          </p:cNvSpPr>
          <p:nvPr/>
        </p:nvSpPr>
        <p:spPr bwMode="auto">
          <a:xfrm>
            <a:off x="7253288" y="5600700"/>
            <a:ext cx="8461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zh-CN" altLang="en-US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0.7</a:t>
            </a:r>
            <a:r>
              <a:rPr lang="en-US" altLang="zh-CN" sz="1900" b="1">
                <a:solidFill>
                  <a:srgbClr val="00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1900" b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</a:t>
            </a:r>
          </a:p>
        </p:txBody>
      </p:sp>
      <p:sp>
        <p:nvSpPr>
          <p:cNvPr id="19478" name="Line 1053"/>
          <p:cNvSpPr>
            <a:spLocks noChangeShapeType="1"/>
          </p:cNvSpPr>
          <p:nvPr/>
        </p:nvSpPr>
        <p:spPr bwMode="auto">
          <a:xfrm flipV="1">
            <a:off x="5651500" y="2249488"/>
            <a:ext cx="1806575" cy="668337"/>
          </a:xfrm>
          <a:prstGeom prst="line">
            <a:avLst/>
          </a:prstGeom>
          <a:noFill/>
          <a:ln w="38100">
            <a:solidFill>
              <a:srgbClr val="FC012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2" name="Line 1054"/>
          <p:cNvSpPr>
            <a:spLocks noChangeShapeType="1"/>
          </p:cNvSpPr>
          <p:nvPr/>
        </p:nvSpPr>
        <p:spPr bwMode="auto">
          <a:xfrm>
            <a:off x="2133600" y="2555875"/>
            <a:ext cx="16002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 type="none" w="sm" len="sm"/>
            <a:tailEnd type="stealth" w="med" len="med"/>
          </a:ln>
          <a:effectLst>
            <a:outerShdw dist="45791" dir="2021404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80" name="Rectangle 1055"/>
          <p:cNvSpPr>
            <a:spLocks noChangeArrowheads="1"/>
          </p:cNvSpPr>
          <p:nvPr/>
        </p:nvSpPr>
        <p:spPr bwMode="auto">
          <a:xfrm rot="480000">
            <a:off x="2057400" y="2057400"/>
            <a:ext cx="18859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7788" tIns="39688" rIns="77788" bIns="39688">
            <a:spAutoFit/>
          </a:bodyPr>
          <a:lstStyle/>
          <a:p>
            <a:pPr algn="ctr" defTabSz="661988" eaLnBrk="0" hangingPunct="0"/>
            <a:r>
              <a:rPr lang="en-US" altLang="zh-CN" sz="2500" b="1" dirty="0">
                <a:latin typeface="Arial" charset="0"/>
                <a:ea typeface="宋体" pitchFamily="2" charset="-122"/>
              </a:rPr>
              <a:t>White Light</a:t>
            </a:r>
          </a:p>
        </p:txBody>
      </p:sp>
      <p:sp>
        <p:nvSpPr>
          <p:cNvPr id="19481" name="Line 1056"/>
          <p:cNvSpPr>
            <a:spLocks noChangeShapeType="1"/>
          </p:cNvSpPr>
          <p:nvPr/>
        </p:nvSpPr>
        <p:spPr bwMode="auto">
          <a:xfrm flipV="1">
            <a:off x="5578475" y="1865313"/>
            <a:ext cx="481013" cy="207962"/>
          </a:xfrm>
          <a:prstGeom prst="line">
            <a:avLst/>
          </a:prstGeom>
          <a:noFill/>
          <a:ln w="38100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1057"/>
          <p:cNvSpPr>
            <a:spLocks noChangeShapeType="1"/>
          </p:cNvSpPr>
          <p:nvPr/>
        </p:nvSpPr>
        <p:spPr bwMode="auto">
          <a:xfrm flipV="1">
            <a:off x="5705475" y="2252663"/>
            <a:ext cx="547688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6" name="Rectangle 1058"/>
          <p:cNvSpPr>
            <a:spLocks noChangeArrowheads="1"/>
          </p:cNvSpPr>
          <p:nvPr/>
        </p:nvSpPr>
        <p:spPr bwMode="auto">
          <a:xfrm rot="20640000">
            <a:off x="5588000" y="2347913"/>
            <a:ext cx="101758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800" b="1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Green</a:t>
            </a:r>
          </a:p>
        </p:txBody>
      </p:sp>
      <p:sp>
        <p:nvSpPr>
          <p:cNvPr id="44067" name="Rectangle 1059"/>
          <p:cNvSpPr>
            <a:spLocks noChangeArrowheads="1"/>
          </p:cNvSpPr>
          <p:nvPr/>
        </p:nvSpPr>
        <p:spPr bwMode="auto">
          <a:xfrm rot="20640000">
            <a:off x="5394325" y="1982788"/>
            <a:ext cx="104933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800" b="1" dirty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Blue</a:t>
            </a:r>
          </a:p>
        </p:txBody>
      </p:sp>
      <p:sp>
        <p:nvSpPr>
          <p:cNvPr id="44068" name="Rectangle 1060"/>
          <p:cNvSpPr>
            <a:spLocks noChangeArrowheads="1"/>
          </p:cNvSpPr>
          <p:nvPr/>
        </p:nvSpPr>
        <p:spPr bwMode="auto">
          <a:xfrm rot="20640000">
            <a:off x="6054725" y="2714625"/>
            <a:ext cx="625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788" tIns="39688" rIns="77788" bIns="39688">
            <a:spAutoFit/>
          </a:bodyPr>
          <a:lstStyle/>
          <a:p>
            <a:pPr algn="ctr" defTabSz="661988" eaLnBrk="0" hangingPunct="0">
              <a:defRPr/>
            </a:pPr>
            <a:r>
              <a:rPr lang="en-US" altLang="zh-CN" sz="1600" b="1">
                <a:solidFill>
                  <a:srgbClr val="FC01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Red</a:t>
            </a:r>
          </a:p>
        </p:txBody>
      </p:sp>
      <p:sp>
        <p:nvSpPr>
          <p:cNvPr id="19486" name="Freeform 1061"/>
          <p:cNvSpPr>
            <a:spLocks/>
          </p:cNvSpPr>
          <p:nvPr/>
        </p:nvSpPr>
        <p:spPr bwMode="auto">
          <a:xfrm>
            <a:off x="3257550" y="3778250"/>
            <a:ext cx="2100263" cy="325438"/>
          </a:xfrm>
          <a:custGeom>
            <a:avLst/>
            <a:gdLst>
              <a:gd name="T0" fmla="*/ 155 w 1323"/>
              <a:gd name="T1" fmla="*/ 122 h 205"/>
              <a:gd name="T2" fmla="*/ 286 w 1323"/>
              <a:gd name="T3" fmla="*/ 32 h 205"/>
              <a:gd name="T4" fmla="*/ 302 w 1323"/>
              <a:gd name="T5" fmla="*/ 105 h 205"/>
              <a:gd name="T6" fmla="*/ 433 w 1323"/>
              <a:gd name="T7" fmla="*/ 16 h 205"/>
              <a:gd name="T8" fmla="*/ 465 w 1323"/>
              <a:gd name="T9" fmla="*/ 57 h 205"/>
              <a:gd name="T10" fmla="*/ 555 w 1323"/>
              <a:gd name="T11" fmla="*/ 0 h 205"/>
              <a:gd name="T12" fmla="*/ 587 w 1323"/>
              <a:gd name="T13" fmla="*/ 16 h 205"/>
              <a:gd name="T14" fmla="*/ 587 w 1323"/>
              <a:gd name="T15" fmla="*/ 48 h 205"/>
              <a:gd name="T16" fmla="*/ 637 w 1323"/>
              <a:gd name="T17" fmla="*/ 32 h 205"/>
              <a:gd name="T18" fmla="*/ 620 w 1323"/>
              <a:gd name="T19" fmla="*/ 65 h 205"/>
              <a:gd name="T20" fmla="*/ 637 w 1323"/>
              <a:gd name="T21" fmla="*/ 32 h 205"/>
              <a:gd name="T22" fmla="*/ 701 w 1323"/>
              <a:gd name="T23" fmla="*/ 32 h 205"/>
              <a:gd name="T24" fmla="*/ 694 w 1323"/>
              <a:gd name="T25" fmla="*/ 57 h 205"/>
              <a:gd name="T26" fmla="*/ 718 w 1323"/>
              <a:gd name="T27" fmla="*/ 32 h 205"/>
              <a:gd name="T28" fmla="*/ 653 w 1323"/>
              <a:gd name="T29" fmla="*/ 48 h 205"/>
              <a:gd name="T30" fmla="*/ 637 w 1323"/>
              <a:gd name="T31" fmla="*/ 98 h 205"/>
              <a:gd name="T32" fmla="*/ 701 w 1323"/>
              <a:gd name="T33" fmla="*/ 89 h 205"/>
              <a:gd name="T34" fmla="*/ 759 w 1323"/>
              <a:gd name="T35" fmla="*/ 82 h 205"/>
              <a:gd name="T36" fmla="*/ 882 w 1323"/>
              <a:gd name="T37" fmla="*/ 82 h 205"/>
              <a:gd name="T38" fmla="*/ 930 w 1323"/>
              <a:gd name="T39" fmla="*/ 65 h 205"/>
              <a:gd name="T40" fmla="*/ 882 w 1323"/>
              <a:gd name="T41" fmla="*/ 73 h 205"/>
              <a:gd name="T42" fmla="*/ 882 w 1323"/>
              <a:gd name="T43" fmla="*/ 98 h 205"/>
              <a:gd name="T44" fmla="*/ 963 w 1323"/>
              <a:gd name="T45" fmla="*/ 89 h 205"/>
              <a:gd name="T46" fmla="*/ 996 w 1323"/>
              <a:gd name="T47" fmla="*/ 89 h 205"/>
              <a:gd name="T48" fmla="*/ 946 w 1323"/>
              <a:gd name="T49" fmla="*/ 105 h 205"/>
              <a:gd name="T50" fmla="*/ 898 w 1323"/>
              <a:gd name="T51" fmla="*/ 105 h 205"/>
              <a:gd name="T52" fmla="*/ 979 w 1323"/>
              <a:gd name="T53" fmla="*/ 105 h 205"/>
              <a:gd name="T54" fmla="*/ 1061 w 1323"/>
              <a:gd name="T55" fmla="*/ 98 h 205"/>
              <a:gd name="T56" fmla="*/ 1109 w 1323"/>
              <a:gd name="T57" fmla="*/ 98 h 205"/>
              <a:gd name="T58" fmla="*/ 1191 w 1323"/>
              <a:gd name="T59" fmla="*/ 89 h 205"/>
              <a:gd name="T60" fmla="*/ 1216 w 1323"/>
              <a:gd name="T61" fmla="*/ 89 h 205"/>
              <a:gd name="T62" fmla="*/ 1240 w 1323"/>
              <a:gd name="T63" fmla="*/ 98 h 205"/>
              <a:gd name="T64" fmla="*/ 1216 w 1323"/>
              <a:gd name="T65" fmla="*/ 105 h 205"/>
              <a:gd name="T66" fmla="*/ 1191 w 1323"/>
              <a:gd name="T67" fmla="*/ 114 h 205"/>
              <a:gd name="T68" fmla="*/ 1240 w 1323"/>
              <a:gd name="T69" fmla="*/ 130 h 205"/>
              <a:gd name="T70" fmla="*/ 1322 w 1323"/>
              <a:gd name="T71" fmla="*/ 122 h 205"/>
              <a:gd name="T72" fmla="*/ 1273 w 1323"/>
              <a:gd name="T73" fmla="*/ 122 h 205"/>
              <a:gd name="T74" fmla="*/ 1240 w 1323"/>
              <a:gd name="T75" fmla="*/ 122 h 205"/>
              <a:gd name="T76" fmla="*/ 1191 w 1323"/>
              <a:gd name="T77" fmla="*/ 122 h 205"/>
              <a:gd name="T78" fmla="*/ 1249 w 1323"/>
              <a:gd name="T79" fmla="*/ 139 h 205"/>
              <a:gd name="T80" fmla="*/ 1322 w 1323"/>
              <a:gd name="T81" fmla="*/ 155 h 205"/>
              <a:gd name="T82" fmla="*/ 1297 w 1323"/>
              <a:gd name="T83" fmla="*/ 171 h 205"/>
              <a:gd name="T84" fmla="*/ 1273 w 1323"/>
              <a:gd name="T85" fmla="*/ 171 h 205"/>
              <a:gd name="T86" fmla="*/ 1224 w 1323"/>
              <a:gd name="T87" fmla="*/ 171 h 205"/>
              <a:gd name="T88" fmla="*/ 1167 w 1323"/>
              <a:gd name="T89" fmla="*/ 171 h 205"/>
              <a:gd name="T90" fmla="*/ 0 w 1323"/>
              <a:gd name="T91" fmla="*/ 204 h 205"/>
              <a:gd name="T92" fmla="*/ 155 w 1323"/>
              <a:gd name="T93" fmla="*/ 122 h 20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323"/>
              <a:gd name="T142" fmla="*/ 0 h 205"/>
              <a:gd name="T143" fmla="*/ 1323 w 1323"/>
              <a:gd name="T144" fmla="*/ 205 h 20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323" h="205">
                <a:moveTo>
                  <a:pt x="155" y="122"/>
                </a:moveTo>
                <a:lnTo>
                  <a:pt x="286" y="32"/>
                </a:lnTo>
                <a:lnTo>
                  <a:pt x="302" y="105"/>
                </a:lnTo>
                <a:lnTo>
                  <a:pt x="433" y="16"/>
                </a:lnTo>
                <a:lnTo>
                  <a:pt x="465" y="57"/>
                </a:lnTo>
                <a:lnTo>
                  <a:pt x="555" y="0"/>
                </a:lnTo>
                <a:lnTo>
                  <a:pt x="587" y="16"/>
                </a:lnTo>
                <a:lnTo>
                  <a:pt x="587" y="48"/>
                </a:lnTo>
                <a:lnTo>
                  <a:pt x="637" y="32"/>
                </a:lnTo>
                <a:lnTo>
                  <a:pt x="620" y="65"/>
                </a:lnTo>
                <a:lnTo>
                  <a:pt x="637" y="32"/>
                </a:lnTo>
                <a:lnTo>
                  <a:pt x="701" y="32"/>
                </a:lnTo>
                <a:lnTo>
                  <a:pt x="694" y="57"/>
                </a:lnTo>
                <a:lnTo>
                  <a:pt x="718" y="32"/>
                </a:lnTo>
                <a:lnTo>
                  <a:pt x="653" y="48"/>
                </a:lnTo>
                <a:lnTo>
                  <a:pt x="637" y="98"/>
                </a:lnTo>
                <a:lnTo>
                  <a:pt x="701" y="89"/>
                </a:lnTo>
                <a:lnTo>
                  <a:pt x="759" y="82"/>
                </a:lnTo>
                <a:lnTo>
                  <a:pt x="882" y="82"/>
                </a:lnTo>
                <a:lnTo>
                  <a:pt x="930" y="65"/>
                </a:lnTo>
                <a:lnTo>
                  <a:pt x="882" y="73"/>
                </a:lnTo>
                <a:lnTo>
                  <a:pt x="882" y="98"/>
                </a:lnTo>
                <a:lnTo>
                  <a:pt x="963" y="89"/>
                </a:lnTo>
                <a:lnTo>
                  <a:pt x="996" y="89"/>
                </a:lnTo>
                <a:lnTo>
                  <a:pt x="946" y="105"/>
                </a:lnTo>
                <a:lnTo>
                  <a:pt x="898" y="105"/>
                </a:lnTo>
                <a:lnTo>
                  <a:pt x="979" y="105"/>
                </a:lnTo>
                <a:lnTo>
                  <a:pt x="1061" y="98"/>
                </a:lnTo>
                <a:lnTo>
                  <a:pt x="1109" y="98"/>
                </a:lnTo>
                <a:lnTo>
                  <a:pt x="1191" y="89"/>
                </a:lnTo>
                <a:lnTo>
                  <a:pt x="1216" y="89"/>
                </a:lnTo>
                <a:lnTo>
                  <a:pt x="1240" y="98"/>
                </a:lnTo>
                <a:lnTo>
                  <a:pt x="1216" y="105"/>
                </a:lnTo>
                <a:lnTo>
                  <a:pt x="1191" y="114"/>
                </a:lnTo>
                <a:lnTo>
                  <a:pt x="1240" y="130"/>
                </a:lnTo>
                <a:lnTo>
                  <a:pt x="1322" y="122"/>
                </a:lnTo>
                <a:lnTo>
                  <a:pt x="1273" y="122"/>
                </a:lnTo>
                <a:lnTo>
                  <a:pt x="1240" y="122"/>
                </a:lnTo>
                <a:lnTo>
                  <a:pt x="1191" y="122"/>
                </a:lnTo>
                <a:lnTo>
                  <a:pt x="1249" y="139"/>
                </a:lnTo>
                <a:lnTo>
                  <a:pt x="1322" y="155"/>
                </a:lnTo>
                <a:lnTo>
                  <a:pt x="1297" y="171"/>
                </a:lnTo>
                <a:lnTo>
                  <a:pt x="1273" y="171"/>
                </a:lnTo>
                <a:lnTo>
                  <a:pt x="1224" y="171"/>
                </a:lnTo>
                <a:lnTo>
                  <a:pt x="1167" y="171"/>
                </a:lnTo>
                <a:lnTo>
                  <a:pt x="0" y="204"/>
                </a:lnTo>
                <a:lnTo>
                  <a:pt x="155" y="122"/>
                </a:lnTo>
              </a:path>
            </a:pathLst>
          </a:custGeom>
          <a:solidFill>
            <a:srgbClr val="51DC00"/>
          </a:solidFill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Rectangle 1062"/>
          <p:cNvSpPr>
            <a:spLocks noChangeArrowheads="1"/>
          </p:cNvSpPr>
          <p:nvPr/>
        </p:nvSpPr>
        <p:spPr bwMode="auto">
          <a:xfrm>
            <a:off x="4038600" y="2133600"/>
            <a:ext cx="50800" cy="1930400"/>
          </a:xfrm>
          <a:prstGeom prst="rect">
            <a:avLst/>
          </a:prstGeom>
          <a:solidFill>
            <a:srgbClr val="AD6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Freeform 1063"/>
          <p:cNvSpPr>
            <a:spLocks/>
          </p:cNvSpPr>
          <p:nvPr/>
        </p:nvSpPr>
        <p:spPr bwMode="auto">
          <a:xfrm>
            <a:off x="4081463" y="2209800"/>
            <a:ext cx="642937" cy="609600"/>
          </a:xfrm>
          <a:custGeom>
            <a:avLst/>
            <a:gdLst>
              <a:gd name="T0" fmla="*/ 0 w 877"/>
              <a:gd name="T1" fmla="*/ 0 h 576"/>
              <a:gd name="T2" fmla="*/ 876 w 877"/>
              <a:gd name="T3" fmla="*/ 0 h 576"/>
              <a:gd name="T4" fmla="*/ 876 w 877"/>
              <a:gd name="T5" fmla="*/ 575 h 576"/>
              <a:gd name="T6" fmla="*/ 0 w 877"/>
              <a:gd name="T7" fmla="*/ 575 h 576"/>
              <a:gd name="T8" fmla="*/ 0 w 877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7"/>
              <a:gd name="T16" fmla="*/ 0 h 576"/>
              <a:gd name="T17" fmla="*/ 877 w 877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7" h="576">
                <a:moveTo>
                  <a:pt x="0" y="0"/>
                </a:moveTo>
                <a:lnTo>
                  <a:pt x="876" y="0"/>
                </a:lnTo>
                <a:lnTo>
                  <a:pt x="876" y="575"/>
                </a:lnTo>
                <a:lnTo>
                  <a:pt x="0" y="575"/>
                </a:lnTo>
                <a:lnTo>
                  <a:pt x="0" y="0"/>
                </a:lnTo>
              </a:path>
            </a:pathLst>
          </a:custGeom>
          <a:solidFill>
            <a:srgbClr val="FC0128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1064"/>
          <p:cNvGrpSpPr>
            <a:grpSpLocks/>
          </p:cNvGrpSpPr>
          <p:nvPr/>
        </p:nvGrpSpPr>
        <p:grpSpPr bwMode="auto">
          <a:xfrm>
            <a:off x="2352675" y="3778250"/>
            <a:ext cx="5562600" cy="1354138"/>
            <a:chOff x="1514" y="2575"/>
            <a:chExt cx="3504" cy="853"/>
          </a:xfrm>
        </p:grpSpPr>
        <p:sp>
          <p:nvSpPr>
            <p:cNvPr id="19495" name="Arc 1065"/>
            <p:cNvSpPr>
              <a:spLocks/>
            </p:cNvSpPr>
            <p:nvPr/>
          </p:nvSpPr>
          <p:spPr bwMode="auto">
            <a:xfrm>
              <a:off x="3842" y="2575"/>
              <a:ext cx="786" cy="707"/>
            </a:xfrm>
            <a:custGeom>
              <a:avLst/>
              <a:gdLst>
                <a:gd name="T0" fmla="*/ 0 w 42366"/>
                <a:gd name="T1" fmla="*/ 595 h 21600"/>
                <a:gd name="T2" fmla="*/ 786 w 42366"/>
                <a:gd name="T3" fmla="*/ 547 h 21600"/>
                <a:gd name="T4" fmla="*/ 396 w 42366"/>
                <a:gd name="T5" fmla="*/ 707 h 21600"/>
                <a:gd name="T6" fmla="*/ 0 60000 65536"/>
                <a:gd name="T7" fmla="*/ 0 60000 65536"/>
                <a:gd name="T8" fmla="*/ 0 60000 65536"/>
                <a:gd name="T9" fmla="*/ 0 w 42366"/>
                <a:gd name="T10" fmla="*/ 0 h 21600"/>
                <a:gd name="T11" fmla="*/ 42366 w 423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66" h="21600" fill="none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</a:path>
                <a:path w="42366" h="21600" stroke="0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  <a:lnTo>
                    <a:pt x="21329" y="2160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Arc 1066"/>
            <p:cNvSpPr>
              <a:spLocks/>
            </p:cNvSpPr>
            <p:nvPr/>
          </p:nvSpPr>
          <p:spPr bwMode="auto">
            <a:xfrm>
              <a:off x="3476" y="3109"/>
              <a:ext cx="373" cy="244"/>
            </a:xfrm>
            <a:custGeom>
              <a:avLst/>
              <a:gdLst>
                <a:gd name="T0" fmla="*/ 373 w 21063"/>
                <a:gd name="T1" fmla="*/ 54 h 21598"/>
                <a:gd name="T2" fmla="*/ 5 w 21063"/>
                <a:gd name="T3" fmla="*/ 244 h 21598"/>
                <a:gd name="T4" fmla="*/ 0 w 21063"/>
                <a:gd name="T5" fmla="*/ 0 h 21598"/>
                <a:gd name="T6" fmla="*/ 0 60000 65536"/>
                <a:gd name="T7" fmla="*/ 0 60000 65536"/>
                <a:gd name="T8" fmla="*/ 0 60000 65536"/>
                <a:gd name="T9" fmla="*/ 0 w 21063"/>
                <a:gd name="T10" fmla="*/ 0 h 21598"/>
                <a:gd name="T11" fmla="*/ 21063 w 21063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3" h="21598" fill="none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</a:path>
                <a:path w="21063" h="21598" stroke="0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1067"/>
            <p:cNvSpPr>
              <a:spLocks noChangeShapeType="1"/>
            </p:cNvSpPr>
            <p:nvPr/>
          </p:nvSpPr>
          <p:spPr bwMode="auto">
            <a:xfrm flipH="1">
              <a:off x="1514" y="3353"/>
              <a:ext cx="2022" cy="75"/>
            </a:xfrm>
            <a:prstGeom prst="line">
              <a:avLst/>
            </a:prstGeom>
            <a:noFill/>
            <a:ln w="50800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Arc 1068"/>
            <p:cNvSpPr>
              <a:spLocks/>
            </p:cNvSpPr>
            <p:nvPr/>
          </p:nvSpPr>
          <p:spPr bwMode="auto">
            <a:xfrm>
              <a:off x="4628" y="3052"/>
              <a:ext cx="390" cy="301"/>
            </a:xfrm>
            <a:custGeom>
              <a:avLst/>
              <a:gdLst>
                <a:gd name="T0" fmla="*/ 226 w 21065"/>
                <a:gd name="T1" fmla="*/ 301 h 19701"/>
                <a:gd name="T2" fmla="*/ 0 w 21065"/>
                <a:gd name="T3" fmla="*/ 73 h 19701"/>
                <a:gd name="T4" fmla="*/ 390 w 21065"/>
                <a:gd name="T5" fmla="*/ 0 h 19701"/>
                <a:gd name="T6" fmla="*/ 0 60000 65536"/>
                <a:gd name="T7" fmla="*/ 0 60000 65536"/>
                <a:gd name="T8" fmla="*/ 0 60000 65536"/>
                <a:gd name="T9" fmla="*/ 0 w 21065"/>
                <a:gd name="T10" fmla="*/ 0 h 19701"/>
                <a:gd name="T11" fmla="*/ 21065 w 21065"/>
                <a:gd name="T12" fmla="*/ 19701 h 197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5" h="19701" fill="none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</a:path>
                <a:path w="21065" h="19701" stroke="0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  <a:lnTo>
                    <a:pt x="21065" y="0"/>
                  </a:lnTo>
                  <a:close/>
                </a:path>
              </a:pathLst>
            </a:custGeom>
            <a:noFill/>
            <a:ln w="50800" cap="rnd">
              <a:solidFill>
                <a:srgbClr val="FF5008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90" name="Line 1069"/>
          <p:cNvSpPr>
            <a:spLocks noChangeShapeType="1"/>
          </p:cNvSpPr>
          <p:nvPr/>
        </p:nvSpPr>
        <p:spPr bwMode="auto">
          <a:xfrm>
            <a:off x="228600" y="1878013"/>
            <a:ext cx="1547813" cy="236537"/>
          </a:xfrm>
          <a:prstGeom prst="line">
            <a:avLst/>
          </a:prstGeom>
          <a:noFill/>
          <a:ln w="38100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Line 1070"/>
          <p:cNvSpPr>
            <a:spLocks noChangeShapeType="1"/>
          </p:cNvSpPr>
          <p:nvPr/>
        </p:nvSpPr>
        <p:spPr bwMode="auto">
          <a:xfrm>
            <a:off x="228600" y="2417763"/>
            <a:ext cx="1489075" cy="233362"/>
          </a:xfrm>
          <a:prstGeom prst="line">
            <a:avLst/>
          </a:prstGeom>
          <a:noFill/>
          <a:ln w="38100">
            <a:solidFill>
              <a:srgbClr val="FC0128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Line 1071"/>
          <p:cNvSpPr>
            <a:spLocks noChangeShapeType="1"/>
          </p:cNvSpPr>
          <p:nvPr/>
        </p:nvSpPr>
        <p:spPr bwMode="auto">
          <a:xfrm>
            <a:off x="228600" y="2133600"/>
            <a:ext cx="1500188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AutoShape 1072"/>
          <p:cNvSpPr>
            <a:spLocks/>
          </p:cNvSpPr>
          <p:nvPr/>
        </p:nvSpPr>
        <p:spPr bwMode="auto">
          <a:xfrm rot="486161">
            <a:off x="1778000" y="2035175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0105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Text Box 1073"/>
          <p:cNvSpPr txBox="1">
            <a:spLocks noChangeArrowheads="1"/>
          </p:cNvSpPr>
          <p:nvPr/>
        </p:nvSpPr>
        <p:spPr bwMode="auto">
          <a:xfrm>
            <a:off x="3352800" y="6324600"/>
            <a:ext cx="388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Source: Jarlath O’Neil-Dunne</a:t>
            </a:r>
          </a:p>
        </p:txBody>
      </p:sp>
      <p:grpSp>
        <p:nvGrpSpPr>
          <p:cNvPr id="5" name="Group 1064"/>
          <p:cNvGrpSpPr>
            <a:grpSpLocks/>
          </p:cNvGrpSpPr>
          <p:nvPr/>
        </p:nvGrpSpPr>
        <p:grpSpPr bwMode="auto">
          <a:xfrm>
            <a:off x="3276599" y="3778250"/>
            <a:ext cx="2819401" cy="1354138"/>
            <a:chOff x="1514" y="2575"/>
            <a:chExt cx="3504" cy="853"/>
          </a:xfrm>
        </p:grpSpPr>
        <p:sp>
          <p:nvSpPr>
            <p:cNvPr id="52" name="Arc 1065"/>
            <p:cNvSpPr>
              <a:spLocks/>
            </p:cNvSpPr>
            <p:nvPr/>
          </p:nvSpPr>
          <p:spPr bwMode="auto">
            <a:xfrm>
              <a:off x="3842" y="2575"/>
              <a:ext cx="786" cy="707"/>
            </a:xfrm>
            <a:custGeom>
              <a:avLst/>
              <a:gdLst>
                <a:gd name="T0" fmla="*/ 0 w 42366"/>
                <a:gd name="T1" fmla="*/ 595 h 21600"/>
                <a:gd name="T2" fmla="*/ 786 w 42366"/>
                <a:gd name="T3" fmla="*/ 547 h 21600"/>
                <a:gd name="T4" fmla="*/ 396 w 42366"/>
                <a:gd name="T5" fmla="*/ 707 h 21600"/>
                <a:gd name="T6" fmla="*/ 0 60000 65536"/>
                <a:gd name="T7" fmla="*/ 0 60000 65536"/>
                <a:gd name="T8" fmla="*/ 0 60000 65536"/>
                <a:gd name="T9" fmla="*/ 0 w 42366"/>
                <a:gd name="T10" fmla="*/ 0 h 21600"/>
                <a:gd name="T11" fmla="*/ 42366 w 423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66" h="21600" fill="none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</a:path>
                <a:path w="42366" h="21600" stroke="0" extrusionOk="0">
                  <a:moveTo>
                    <a:pt x="-1" y="18190"/>
                  </a:moveTo>
                  <a:cubicBezTo>
                    <a:pt x="1674" y="7710"/>
                    <a:pt x="10715" y="-1"/>
                    <a:pt x="21329" y="0"/>
                  </a:cubicBezTo>
                  <a:cubicBezTo>
                    <a:pt x="31370" y="0"/>
                    <a:pt x="40087" y="6919"/>
                    <a:pt x="42365" y="16699"/>
                  </a:cubicBezTo>
                  <a:lnTo>
                    <a:pt x="21329" y="21600"/>
                  </a:lnTo>
                  <a:close/>
                </a:path>
              </a:pathLst>
            </a:custGeom>
            <a:noFill/>
            <a:ln w="50800" cap="rnd">
              <a:solidFill>
                <a:srgbClr val="92D05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rc 1066"/>
            <p:cNvSpPr>
              <a:spLocks/>
            </p:cNvSpPr>
            <p:nvPr/>
          </p:nvSpPr>
          <p:spPr bwMode="auto">
            <a:xfrm>
              <a:off x="3476" y="3109"/>
              <a:ext cx="373" cy="244"/>
            </a:xfrm>
            <a:custGeom>
              <a:avLst/>
              <a:gdLst>
                <a:gd name="T0" fmla="*/ 373 w 21063"/>
                <a:gd name="T1" fmla="*/ 54 h 21598"/>
                <a:gd name="T2" fmla="*/ 5 w 21063"/>
                <a:gd name="T3" fmla="*/ 244 h 21598"/>
                <a:gd name="T4" fmla="*/ 0 w 21063"/>
                <a:gd name="T5" fmla="*/ 0 h 21598"/>
                <a:gd name="T6" fmla="*/ 0 60000 65536"/>
                <a:gd name="T7" fmla="*/ 0 60000 65536"/>
                <a:gd name="T8" fmla="*/ 0 60000 65536"/>
                <a:gd name="T9" fmla="*/ 0 w 21063"/>
                <a:gd name="T10" fmla="*/ 0 h 21598"/>
                <a:gd name="T11" fmla="*/ 21063 w 21063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3" h="21598" fill="none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</a:path>
                <a:path w="21063" h="21598" stroke="0" extrusionOk="0">
                  <a:moveTo>
                    <a:pt x="21062" y="4786"/>
                  </a:moveTo>
                  <a:cubicBezTo>
                    <a:pt x="18851" y="14517"/>
                    <a:pt x="10262" y="21466"/>
                    <a:pt x="284" y="2159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0800" cap="rnd">
              <a:solidFill>
                <a:srgbClr val="92D05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1067"/>
            <p:cNvSpPr>
              <a:spLocks noChangeShapeType="1"/>
            </p:cNvSpPr>
            <p:nvPr/>
          </p:nvSpPr>
          <p:spPr bwMode="auto">
            <a:xfrm flipH="1">
              <a:off x="1514" y="3353"/>
              <a:ext cx="2022" cy="75"/>
            </a:xfrm>
            <a:prstGeom prst="line">
              <a:avLst/>
            </a:prstGeom>
            <a:noFill/>
            <a:ln w="50800">
              <a:solidFill>
                <a:srgbClr val="92D05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rc 1068"/>
            <p:cNvSpPr>
              <a:spLocks/>
            </p:cNvSpPr>
            <p:nvPr/>
          </p:nvSpPr>
          <p:spPr bwMode="auto">
            <a:xfrm>
              <a:off x="4628" y="3052"/>
              <a:ext cx="390" cy="301"/>
            </a:xfrm>
            <a:custGeom>
              <a:avLst/>
              <a:gdLst>
                <a:gd name="T0" fmla="*/ 226 w 21065"/>
                <a:gd name="T1" fmla="*/ 301 h 19701"/>
                <a:gd name="T2" fmla="*/ 0 w 21065"/>
                <a:gd name="T3" fmla="*/ 73 h 19701"/>
                <a:gd name="T4" fmla="*/ 390 w 21065"/>
                <a:gd name="T5" fmla="*/ 0 h 19701"/>
                <a:gd name="T6" fmla="*/ 0 60000 65536"/>
                <a:gd name="T7" fmla="*/ 0 60000 65536"/>
                <a:gd name="T8" fmla="*/ 0 60000 65536"/>
                <a:gd name="T9" fmla="*/ 0 w 21065"/>
                <a:gd name="T10" fmla="*/ 0 h 19701"/>
                <a:gd name="T11" fmla="*/ 21065 w 21065"/>
                <a:gd name="T12" fmla="*/ 19701 h 197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5" h="19701" fill="none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</a:path>
                <a:path w="21065" h="19701" stroke="0" extrusionOk="0">
                  <a:moveTo>
                    <a:pt x="12208" y="19701"/>
                  </a:moveTo>
                  <a:cubicBezTo>
                    <a:pt x="6022" y="16919"/>
                    <a:pt x="1501" y="11394"/>
                    <a:pt x="0" y="4778"/>
                  </a:cubicBezTo>
                  <a:lnTo>
                    <a:pt x="21065" y="0"/>
                  </a:lnTo>
                  <a:close/>
                </a:path>
              </a:pathLst>
            </a:custGeom>
            <a:noFill/>
            <a:ln w="50800" cap="rnd">
              <a:solidFill>
                <a:srgbClr val="92D05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6" name="Picture 6" descr="Image result for tre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362200"/>
            <a:ext cx="914400" cy="740229"/>
          </a:xfrm>
          <a:prstGeom prst="rect">
            <a:avLst/>
          </a:prstGeom>
          <a:noFill/>
        </p:spPr>
      </p:pic>
      <p:sp>
        <p:nvSpPr>
          <p:cNvPr id="57" name="Line 1057"/>
          <p:cNvSpPr>
            <a:spLocks noChangeShapeType="1"/>
          </p:cNvSpPr>
          <p:nvPr/>
        </p:nvSpPr>
        <p:spPr bwMode="auto">
          <a:xfrm flipV="1">
            <a:off x="5705474" y="1981200"/>
            <a:ext cx="1152525" cy="4873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810000" y="2057400"/>
            <a:ext cx="18288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https://upload.wikimedia.org/wikipedia/commons/thumb/c/c2/AdditiveColor.svg/2000px-AdditiveColor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057400"/>
            <a:ext cx="1295400" cy="1146572"/>
          </a:xfrm>
          <a:prstGeom prst="rect">
            <a:avLst/>
          </a:prstGeom>
          <a:noFill/>
        </p:spPr>
      </p:pic>
      <p:pic>
        <p:nvPicPr>
          <p:cNvPr id="61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8131969" y="3983831"/>
            <a:ext cx="990598" cy="185737"/>
          </a:xfrm>
          <a:prstGeom prst="rect">
            <a:avLst/>
          </a:prstGeom>
          <a:noFill/>
        </p:spPr>
      </p:pic>
      <p:pic>
        <p:nvPicPr>
          <p:cNvPr id="62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7598569" y="3907631"/>
            <a:ext cx="990598" cy="185737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/>
          <p:nvPr/>
        </p:nvCxnSpPr>
        <p:spPr>
          <a:xfrm flipV="1">
            <a:off x="5486400" y="3657600"/>
            <a:ext cx="2514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629400" y="381000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924800" y="4495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8200" y="46482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1752600"/>
            <a:ext cx="529600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OPTICAL/IR REMOTE SENSING</a:t>
            </a:r>
          </a:p>
          <a:p>
            <a:endParaRPr lang="en-US" sz="3200" b="1" dirty="0"/>
          </a:p>
          <a:p>
            <a:r>
              <a:rPr lang="en-US" sz="3200" b="1" dirty="0"/>
              <a:t>PANCHROMATIC </a:t>
            </a:r>
          </a:p>
          <a:p>
            <a:endParaRPr lang="en-US" sz="3200" b="1" dirty="0"/>
          </a:p>
          <a:p>
            <a:r>
              <a:rPr lang="en-US" sz="3200" b="1" dirty="0"/>
              <a:t>COLOR </a:t>
            </a:r>
          </a:p>
          <a:p>
            <a:endParaRPr lang="en-US" sz="3200" b="1" dirty="0"/>
          </a:p>
          <a:p>
            <a:r>
              <a:rPr lang="en-US" sz="3200" b="1" dirty="0"/>
              <a:t>MULTISPECTRAL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HYPERSPECTRAL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003" y="609600"/>
            <a:ext cx="8075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REMOTE SENING DATA COLLECTION METHODS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42" name="Picture 2" descr="https://image.slidesharecdn.com/introductiontoremotesensingandgeographicalinformationsystem-160603053516/95/introduction-to-remote-sensing-and-geographical-information-system-11-638.jpg?cb=14649321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</p:spPr>
      </p:pic>
      <p:pic>
        <p:nvPicPr>
          <p:cNvPr id="3" name="Picture 8" descr="https://i1.wp.com/www.xdcam-user.com/wp-content/uploads/2011/02/greyscale-wfm.jpg?fit=750%2C36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169569" y="3983831"/>
            <a:ext cx="990598" cy="185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Spectral “Signatures”</a:t>
            </a:r>
          </a:p>
        </p:txBody>
      </p:sp>
      <p:pic>
        <p:nvPicPr>
          <p:cNvPr id="68612" name="Picture 3" descr="spectr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47800"/>
            <a:ext cx="6553200" cy="45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s://ugc.berkeley.edu/wp-content/uploads/2015/12/Absorption_Rays_UGC-1024x7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91600" cy="5715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57200" y="63246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https://ugc.berkeley.edu/background-content/reflection-absorption-sunlight/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eorc.jaxa.jp/en/hatoyama/experience/rm_kiso/image/hansha_housha_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4572000"/>
          </a:xfrm>
          <a:prstGeom prst="rect">
            <a:avLst/>
          </a:prstGeom>
          <a:noFill/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152400"/>
            <a:ext cx="1793860" cy="1419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AutoShape 2" descr="NASA Says Earth Is Greener Today Than 20 Years Ago Thanks To China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380" name="AutoShape 4" descr="NASA Says Earth Is Greener Today Than 20 Years Ago Thanks To China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382" name="AutoShape 6" descr="NASA Says Earth Is Greener Today Than 20 Years Ago Thanks To China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384" name="AutoShape 8" descr="NASA Says Earth Is Greener Today Than 20 Years Ago Thanks To China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7386" name="Picture 10" descr="Greening of China and In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458200" cy="4486275"/>
          </a:xfrm>
          <a:prstGeom prst="rect">
            <a:avLst/>
          </a:prstGeom>
          <a:noFill/>
        </p:spPr>
      </p:pic>
      <p:sp>
        <p:nvSpPr>
          <p:cNvPr id="357387" name="Rectangle 11"/>
          <p:cNvSpPr>
            <a:spLocks noChangeArrowheads="1"/>
          </p:cNvSpPr>
          <p:nvPr/>
        </p:nvSpPr>
        <p:spPr bwMode="auto">
          <a:xfrm>
            <a:off x="228600" y="4648200"/>
            <a:ext cx="8153400" cy="661059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6030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Georgia" pitchFamily="18" charset="0"/>
                <a:cs typeface="Arial" pitchFamily="34" charset="0"/>
              </a:rPr>
              <a:t>Greening of China and India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Georgia" pitchFamily="18" charset="0"/>
                <a:cs typeface="Arial" pitchFamily="34" charset="0"/>
              </a:rPr>
              <a:t> </a:t>
            </a:r>
            <a:r>
              <a:rPr kumimoji="0" lang="en-US" sz="6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Georgia" pitchFamily="18" charset="0"/>
                <a:cs typeface="Arial" pitchFamily="34" charset="0"/>
              </a:rPr>
              <a:t>NASA</a:t>
            </a:r>
            <a:endParaRPr kumimoji="0" 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cs typeface="Arial" pitchFamily="34" charset="0"/>
              </a:rPr>
              <a:t>NASA has some </a:t>
            </a:r>
            <a:r>
              <a:rPr kumimoji="0" lang="en-US" sz="1300" b="1" i="0" u="sng" strike="noStrike" cap="none" normalizeH="0" baseline="0" dirty="0">
                <a:ln>
                  <a:noFill/>
                </a:ln>
                <a:solidFill>
                  <a:srgbClr val="003891"/>
                </a:solidFill>
                <a:effectLst/>
                <a:latin typeface="Georgia" pitchFamily="18" charset="0"/>
                <a:cs typeface="Arial" pitchFamily="34" charset="0"/>
                <a:hlinkClick r:id="rId3"/>
              </a:rPr>
              <a:t>good news</a:t>
            </a:r>
            <a:r>
              <a:rPr kumimoji="0" 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cs typeface="Arial" pitchFamily="34" charset="0"/>
              </a:rPr>
              <a:t>, the world is a greener place today than it was 20 years ago. 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5791200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https://www.forbes.com/sites/trevornace/2019/02/28/nasa-says-earth-is-greener-today-than-20-years-ago-thanks-to-china-india/?sh=4dfd8c6f6e13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AutoShape 2" descr="NASA Says Earth Is Greener Today Than 20 Years Ago Thanks To China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04" name="Picture 4" descr="The greening of the planet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9231" y="1371600"/>
            <a:ext cx="529600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OPTICAL/IR REMOTE SENSING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PANCHROMATIC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MULTISPECTRAL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HYPERSPECTRAL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09600"/>
            <a:ext cx="8075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REMOTE SENING DATA COLLECTION METHODS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990600"/>
            <a:ext cx="200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Panchromatic 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Multispectral 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Hyperspectral</a:t>
            </a:r>
            <a:endParaRPr lang="en-US" sz="2400" b="1" dirty="0"/>
          </a:p>
        </p:txBody>
      </p:sp>
      <p:pic>
        <p:nvPicPr>
          <p:cNvPr id="7" name="Picture 3" descr="C:\Users\intel\Desktop\mult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981200"/>
            <a:ext cx="5048250" cy="952500"/>
          </a:xfrm>
          <a:prstGeom prst="rect">
            <a:avLst/>
          </a:prstGeom>
          <a:noFill/>
        </p:spPr>
      </p:pic>
      <p:pic>
        <p:nvPicPr>
          <p:cNvPr id="8" name="Picture 2" descr="C:\Users\intel\Desktop\hyp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200400"/>
            <a:ext cx="5410200" cy="857250"/>
          </a:xfrm>
          <a:prstGeom prst="rect">
            <a:avLst/>
          </a:prstGeom>
          <a:noFill/>
        </p:spPr>
      </p:pic>
      <p:pic>
        <p:nvPicPr>
          <p:cNvPr id="11" name="Picture 3" descr="C:\Users\intel\Desktop\mult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990600"/>
            <a:ext cx="5048250" cy="9525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flipV="1">
            <a:off x="3200400" y="1143000"/>
            <a:ext cx="2667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715000" y="762000"/>
            <a:ext cx="685800" cy="838200"/>
          </a:xfrm>
          <a:prstGeom prst="ellipse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0C5BF-4C9B-42B2-89CA-19A8478E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4225255"/>
            <a:ext cx="6634436" cy="26742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457200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panchromatic band (black and white band) is one band that usually contains a couple of hundred nanometers bandwidth. The bandwidth enables it to hold a high signal-noise, making the panchromatic data available at a high spatial resolution. This images can be gathered with a higher resolution since the spectral range give the smaller detectors allowance to be utilized while sustaining the high signal-noise ratio.</a:t>
            </a:r>
          </a:p>
        </p:txBody>
      </p:sp>
      <p:pic>
        <p:nvPicPr>
          <p:cNvPr id="3" name="Picture 3" descr="C:\Users\intel\Desktop\mult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0" y="5410200"/>
            <a:ext cx="5048250" cy="952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57200" y="5867400"/>
            <a:ext cx="316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https://eos.com/panchromatic/</a:t>
            </a:r>
          </a:p>
        </p:txBody>
      </p:sp>
      <p:sp>
        <p:nvSpPr>
          <p:cNvPr id="5" name="Oval 4"/>
          <p:cNvSpPr/>
          <p:nvPr/>
        </p:nvSpPr>
        <p:spPr>
          <a:xfrm>
            <a:off x="6324600" y="5334000"/>
            <a:ext cx="685800" cy="838200"/>
          </a:xfrm>
          <a:prstGeom prst="ellipse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2209800"/>
            <a:ext cx="1670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Advantage:</a:t>
            </a:r>
          </a:p>
          <a:p>
            <a:r>
              <a:rPr lang="en-US" dirty="0"/>
              <a:t>High SNR</a:t>
            </a:r>
          </a:p>
          <a:p>
            <a:r>
              <a:rPr lang="en-US" dirty="0"/>
              <a:t>High resolution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4648200"/>
            <a:ext cx="121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Cartosat</a:t>
            </a:r>
            <a:r>
              <a:rPr lang="en-US" dirty="0"/>
              <a:t>-3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48400" y="3352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Cartosat</a:t>
            </a:r>
            <a:r>
              <a:rPr lang="en-US"/>
              <a:t>-</a:t>
            </a:r>
            <a:r>
              <a:rPr lang="en-US" b="1" dirty="0"/>
              <a:t>3</a:t>
            </a:r>
            <a:r>
              <a:rPr lang="en-US"/>
              <a:t> </a:t>
            </a:r>
            <a:r>
              <a:rPr lang="en-US" dirty="0"/>
              <a:t>has a ground </a:t>
            </a:r>
          </a:p>
          <a:p>
            <a:r>
              <a:rPr lang="en-US" b="1" dirty="0"/>
              <a:t>resolution</a:t>
            </a:r>
            <a:r>
              <a:rPr lang="en-US" dirty="0"/>
              <a:t> of 0.25 m with</a:t>
            </a:r>
          </a:p>
          <a:p>
            <a:r>
              <a:rPr lang="en-US" dirty="0"/>
              <a:t> 16 km swath</a:t>
            </a:r>
          </a:p>
          <a:p>
            <a:r>
              <a:rPr lang="en-US" dirty="0"/>
              <a:t>Doha</a:t>
            </a:r>
          </a:p>
        </p:txBody>
      </p:sp>
      <p:pic>
        <p:nvPicPr>
          <p:cNvPr id="340998" name="Picture 6" descr="Photo credit: @detresfa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1" y="2287726"/>
            <a:ext cx="5867399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3" y="419100"/>
            <a:ext cx="837247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990600"/>
            <a:ext cx="200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Panchromatic 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Multispectral 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Hyperspectral</a:t>
            </a:r>
            <a:endParaRPr lang="en-US" sz="2400" b="1" dirty="0"/>
          </a:p>
        </p:txBody>
      </p:sp>
      <p:pic>
        <p:nvPicPr>
          <p:cNvPr id="7" name="Picture 3" descr="C:\Users\intel\Desktop\mult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943100"/>
            <a:ext cx="5048250" cy="952500"/>
          </a:xfrm>
          <a:prstGeom prst="rect">
            <a:avLst/>
          </a:prstGeom>
          <a:noFill/>
        </p:spPr>
      </p:pic>
      <p:pic>
        <p:nvPicPr>
          <p:cNvPr id="8" name="Picture 2" descr="C:\Users\intel\Desktop\hyp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200400"/>
            <a:ext cx="5410200" cy="857250"/>
          </a:xfrm>
          <a:prstGeom prst="rect">
            <a:avLst/>
          </a:prstGeom>
          <a:noFill/>
        </p:spPr>
      </p:pic>
      <p:pic>
        <p:nvPicPr>
          <p:cNvPr id="11" name="Picture 3" descr="C:\Users\intel\Desktop\mult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990600"/>
            <a:ext cx="5048250" cy="9525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flipV="1">
            <a:off x="3200400" y="1143000"/>
            <a:ext cx="2667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715000" y="762000"/>
            <a:ext cx="685800" cy="838200"/>
          </a:xfrm>
          <a:prstGeom prst="ellipse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605C6-5861-7874-45B2-044BC1729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71988"/>
            <a:ext cx="3447137" cy="16240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zh-CN" altLang="en-US"/>
              <a:t>©2007 </a:t>
            </a:r>
            <a:r>
              <a:rPr lang="en-US" altLang="zh-CN"/>
              <a:t>Austin Troy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85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宋体" pitchFamily="2" charset="-122"/>
              </a:rPr>
              <a:t>Display of Multispectral Image</a:t>
            </a: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609600" y="1690688"/>
            <a:ext cx="480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SzPct val="150000"/>
              <a:buFontTx/>
              <a:buChar char="•"/>
            </a:pPr>
            <a:r>
              <a:rPr lang="en-US" altLang="zh-CN" sz="2800" dirty="0">
                <a:ea typeface="宋体" pitchFamily="2" charset="-122"/>
              </a:rPr>
              <a:t> NATURAL  color composite</a:t>
            </a:r>
            <a:endParaRPr lang="en-US" altLang="zh-CN" dirty="0">
              <a:latin typeface="Arial" charset="0"/>
              <a:ea typeface="宋体" pitchFamily="2" charset="-122"/>
            </a:endParaRP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1371600" y="2301875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Bands</a:t>
            </a:r>
          </a:p>
        </p:txBody>
      </p: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2590800" y="2301875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Applied to color</a:t>
            </a:r>
          </a:p>
        </p:txBody>
      </p:sp>
      <p:sp>
        <p:nvSpPr>
          <p:cNvPr id="33802" name="Text Box 12"/>
          <p:cNvSpPr txBox="1">
            <a:spLocks noChangeArrowheads="1"/>
          </p:cNvSpPr>
          <p:nvPr/>
        </p:nvSpPr>
        <p:spPr bwMode="auto">
          <a:xfrm>
            <a:off x="5638800" y="22860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Resulting Image</a:t>
            </a:r>
          </a:p>
        </p:txBody>
      </p:sp>
      <p:sp>
        <p:nvSpPr>
          <p:cNvPr id="33803" name="Text Box 13"/>
          <p:cNvSpPr txBox="1">
            <a:spLocks noChangeArrowheads="1"/>
          </p:cNvSpPr>
          <p:nvPr/>
        </p:nvSpPr>
        <p:spPr bwMode="auto">
          <a:xfrm>
            <a:off x="76200" y="3108325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ea typeface="宋体" pitchFamily="2" charset="-122"/>
              </a:rPr>
              <a:t>Red</a:t>
            </a:r>
          </a:p>
        </p:txBody>
      </p:sp>
      <p:sp>
        <p:nvSpPr>
          <p:cNvPr id="33804" name="Text Box 14"/>
          <p:cNvSpPr txBox="1">
            <a:spLocks noChangeArrowheads="1"/>
          </p:cNvSpPr>
          <p:nvPr/>
        </p:nvSpPr>
        <p:spPr bwMode="auto">
          <a:xfrm>
            <a:off x="228600" y="4479925"/>
            <a:ext cx="83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ea typeface="宋体" pitchFamily="2" charset="-122"/>
              </a:rPr>
              <a:t>Green</a:t>
            </a:r>
          </a:p>
        </p:txBody>
      </p:sp>
      <p:sp>
        <p:nvSpPr>
          <p:cNvPr id="33805" name="Text Box 15"/>
          <p:cNvSpPr txBox="1">
            <a:spLocks noChangeArrowheads="1"/>
          </p:cNvSpPr>
          <p:nvPr/>
        </p:nvSpPr>
        <p:spPr bwMode="auto">
          <a:xfrm>
            <a:off x="76200" y="5622925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ea typeface="宋体" pitchFamily="2" charset="-122"/>
              </a:rPr>
              <a:t>Blue</a:t>
            </a:r>
          </a:p>
        </p:txBody>
      </p:sp>
      <p:pic>
        <p:nvPicPr>
          <p:cNvPr id="33806" name="Picture 20" descr="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486400"/>
            <a:ext cx="12954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7" name="Picture 21" descr="Gree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895600"/>
            <a:ext cx="1289050" cy="113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23" descr="Near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4191000"/>
            <a:ext cx="128905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590800" y="2895600"/>
            <a:ext cx="1603375" cy="1133475"/>
            <a:chOff x="1632" y="1824"/>
            <a:chExt cx="1010" cy="714"/>
          </a:xfrm>
        </p:grpSpPr>
        <p:sp>
          <p:nvSpPr>
            <p:cNvPr id="33817" name="Rectangle 26"/>
            <p:cNvSpPr>
              <a:spLocks noChangeArrowheads="1"/>
            </p:cNvSpPr>
            <p:nvPr/>
          </p:nvSpPr>
          <p:spPr bwMode="auto">
            <a:xfrm>
              <a:off x="1824" y="1824"/>
              <a:ext cx="818" cy="714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7"/>
            <p:cNvSpPr>
              <a:spLocks noChangeShapeType="1"/>
            </p:cNvSpPr>
            <p:nvPr/>
          </p:nvSpPr>
          <p:spPr bwMode="auto">
            <a:xfrm>
              <a:off x="1632" y="2160"/>
              <a:ext cx="192" cy="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2590800" y="4114800"/>
            <a:ext cx="1603375" cy="1133475"/>
            <a:chOff x="1632" y="2592"/>
            <a:chExt cx="1010" cy="714"/>
          </a:xfrm>
        </p:grpSpPr>
        <p:sp>
          <p:nvSpPr>
            <p:cNvPr id="33815" name="Rectangle 29"/>
            <p:cNvSpPr>
              <a:spLocks noChangeArrowheads="1"/>
            </p:cNvSpPr>
            <p:nvPr/>
          </p:nvSpPr>
          <p:spPr bwMode="auto">
            <a:xfrm>
              <a:off x="1824" y="2592"/>
              <a:ext cx="818" cy="714"/>
            </a:xfrm>
            <a:prstGeom prst="rect">
              <a:avLst/>
            </a:prstGeom>
            <a:solidFill>
              <a:srgbClr val="05E915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30"/>
            <p:cNvSpPr>
              <a:spLocks noChangeShapeType="1"/>
            </p:cNvSpPr>
            <p:nvPr/>
          </p:nvSpPr>
          <p:spPr bwMode="auto">
            <a:xfrm>
              <a:off x="1632" y="2928"/>
              <a:ext cx="192" cy="0"/>
            </a:xfrm>
            <a:prstGeom prst="line">
              <a:avLst/>
            </a:prstGeom>
            <a:noFill/>
            <a:ln w="34925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2590800" y="5334000"/>
            <a:ext cx="1600200" cy="1133475"/>
            <a:chOff x="1632" y="3360"/>
            <a:chExt cx="1008" cy="714"/>
          </a:xfrm>
        </p:grpSpPr>
        <p:sp>
          <p:nvSpPr>
            <p:cNvPr id="33813" name="Rectangle 32"/>
            <p:cNvSpPr>
              <a:spLocks noChangeArrowheads="1"/>
            </p:cNvSpPr>
            <p:nvPr/>
          </p:nvSpPr>
          <p:spPr bwMode="auto">
            <a:xfrm>
              <a:off x="1822" y="3360"/>
              <a:ext cx="818" cy="714"/>
            </a:xfrm>
            <a:prstGeom prst="rect">
              <a:avLst/>
            </a:prstGeom>
            <a:solidFill>
              <a:srgbClr val="3333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4" name="Line 33"/>
            <p:cNvSpPr>
              <a:spLocks noChangeShapeType="1"/>
            </p:cNvSpPr>
            <p:nvPr/>
          </p:nvSpPr>
          <p:spPr bwMode="auto">
            <a:xfrm>
              <a:off x="1632" y="3696"/>
              <a:ext cx="192" cy="0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4" name="Picture 21" descr="RGB3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495800" y="2895600"/>
            <a:ext cx="4038600" cy="353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https://upload.wikimedia.org/wikipedia/commons/thumb/c/c2/AdditiveColor.svg/2000px-AdditiveColor.sv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0" y="1600200"/>
            <a:ext cx="1295400" cy="1146572"/>
          </a:xfrm>
          <a:prstGeom prst="rect">
            <a:avLst/>
          </a:prstGeom>
          <a:noFill/>
        </p:spPr>
      </p:pic>
      <p:pic>
        <p:nvPicPr>
          <p:cNvPr id="26" name="Picture 2" descr="Remote Sensing Part 3: Identify Healthy Vegetation From Spa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1" y="228601"/>
            <a:ext cx="1295400" cy="14636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FF534-278B-40DA-B6C4-665C488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" y="1241298"/>
            <a:ext cx="6100775" cy="3909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479F82-7569-465A-AEEE-D065EBF61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65" y="3781161"/>
            <a:ext cx="2514600" cy="1412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E8DCD-046B-4C6E-9984-DF5EE5A3F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40" y="1664208"/>
            <a:ext cx="2888160" cy="17647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BD319-97A0-42F0-9F4A-A7E79783FD54}"/>
              </a:ext>
            </a:extLst>
          </p:cNvPr>
          <p:cNvGrpSpPr/>
          <p:nvPr/>
        </p:nvGrpSpPr>
        <p:grpSpPr>
          <a:xfrm>
            <a:off x="2580678" y="4284063"/>
            <a:ext cx="349920" cy="641790"/>
            <a:chOff x="3440904" y="4569084"/>
            <a:chExt cx="466560" cy="85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1C185-C7AF-4471-8962-382ED7CD3AB3}"/>
                    </a:ext>
                  </a:extLst>
                </p14:cNvPr>
                <p14:cNvContentPartPr/>
                <p14:nvPr/>
              </p14:nvContentPartPr>
              <p14:xfrm>
                <a:off x="3440904" y="4592484"/>
                <a:ext cx="11880" cy="66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1C185-C7AF-4471-8962-382ED7CD3A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2264" y="4583844"/>
                  <a:ext cx="2952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1E208F-8DE5-49D9-A516-B83D8E88E9B0}"/>
                    </a:ext>
                  </a:extLst>
                </p14:cNvPr>
                <p14:cNvContentPartPr/>
                <p14:nvPr/>
              </p14:nvContentPartPr>
              <p14:xfrm>
                <a:off x="3513264" y="4622004"/>
                <a:ext cx="71640" cy="59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1E208F-8DE5-49D9-A516-B83D8E88E9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4624" y="4613004"/>
                  <a:ext cx="8928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AA976C-0C39-42E2-9E68-F4ECDFE3A270}"/>
                    </a:ext>
                  </a:extLst>
                </p14:cNvPr>
                <p14:cNvContentPartPr/>
                <p14:nvPr/>
              </p14:nvContentPartPr>
              <p14:xfrm>
                <a:off x="3667704" y="4569084"/>
                <a:ext cx="30960" cy="73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AA976C-0C39-42E2-9E68-F4ECDFE3A2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58704" y="4560444"/>
                  <a:ext cx="486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4CCA46-8EB3-4D6F-9CE3-51A9F0E88A86}"/>
                    </a:ext>
                  </a:extLst>
                </p14:cNvPr>
                <p14:cNvContentPartPr/>
                <p14:nvPr/>
              </p14:nvContentPartPr>
              <p14:xfrm>
                <a:off x="3790824" y="4623084"/>
                <a:ext cx="116640" cy="80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4CCA46-8EB3-4D6F-9CE3-51A9F0E88A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81824" y="4614444"/>
                  <a:ext cx="134280" cy="81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E1E7CD-C280-4C09-815D-B623F306A2EC}"/>
                  </a:ext>
                </a:extLst>
              </p14:cNvPr>
              <p14:cNvContentPartPr/>
              <p14:nvPr/>
            </p14:nvContentPartPr>
            <p14:xfrm>
              <a:off x="6703848" y="3700323"/>
              <a:ext cx="270" cy="27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E1E7CD-C280-4C09-815D-B623F306A2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7098" y="3693573"/>
                <a:ext cx="13500" cy="1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36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BAAC-A840-4705-A367-5BA830F1FF6C}"/>
              </a:ext>
            </a:extLst>
          </p:cNvPr>
          <p:cNvSpPr txBox="1"/>
          <p:nvPr/>
        </p:nvSpPr>
        <p:spPr>
          <a:xfrm>
            <a:off x="792480" y="995680"/>
            <a:ext cx="3693513" cy="1472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IS REMOTE SENSING DATA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A TWO DIMENSIONAL DISTRIBUTION</a:t>
            </a:r>
          </a:p>
          <a:p>
            <a:r>
              <a:rPr lang="en-IN" b="1" dirty="0"/>
              <a:t>OF REFLECTED ENERGY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178442-3853-4D68-A5CA-4554545A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8970" y="722892"/>
            <a:ext cx="4181350" cy="23060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A8075DD-49B3-4C3B-802C-E9DCA660410C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2870200"/>
          <a:ext cx="39624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15948365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078975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48782113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08587157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1552833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76574762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58463064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9905548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95102430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082456671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16183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5343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0263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96379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48372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06888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7898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00352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124906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4204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E52689-148A-4218-B09F-510EA18748D9}"/>
              </a:ext>
            </a:extLst>
          </p:cNvPr>
          <p:cNvCxnSpPr>
            <a:cxnSpLocks/>
          </p:cNvCxnSpPr>
          <p:nvPr/>
        </p:nvCxnSpPr>
        <p:spPr>
          <a:xfrm flipH="1">
            <a:off x="4876800" y="2819400"/>
            <a:ext cx="2286000" cy="162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1C4F1-E896-4A63-9AA8-F3AB6423FEDE}"/>
              </a:ext>
            </a:extLst>
          </p:cNvPr>
          <p:cNvCxnSpPr/>
          <p:nvPr/>
        </p:nvCxnSpPr>
        <p:spPr>
          <a:xfrm flipH="1">
            <a:off x="4953000" y="2514600"/>
            <a:ext cx="312420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4A0C8F-25CB-4F32-BE49-E1B0313DBB6D}"/>
              </a:ext>
            </a:extLst>
          </p:cNvPr>
          <p:cNvCxnSpPr/>
          <p:nvPr/>
        </p:nvCxnSpPr>
        <p:spPr>
          <a:xfrm flipH="1">
            <a:off x="4953000" y="2870200"/>
            <a:ext cx="76200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D2E8C219-BB1B-4741-A1C9-5FAC7D2D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8320" y="4114800"/>
            <a:ext cx="3442000" cy="258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intel\Desktop\multi1.png">
            <a:extLst>
              <a:ext uri="{FF2B5EF4-FFF2-40B4-BE49-F238E27FC236}">
                <a16:creationId xmlns:a16="http://schemas.microsoft.com/office/drawing/2014/main" id="{1BF91BC8-44FA-45B9-A9C2-2D85F3F30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1278" r="38113" b="39894"/>
          <a:stretch/>
        </p:blipFill>
        <p:spPr bwMode="auto">
          <a:xfrm>
            <a:off x="7404585" y="3429000"/>
            <a:ext cx="1040430" cy="5725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7512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4B8FC3F-AFAF-484D-BEC8-7CB91CCF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8001000" cy="44323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</p:pic>
      <p:pic>
        <p:nvPicPr>
          <p:cNvPr id="3" name="Picture 3" descr="C:\Users\intel\Desktop\multi1.png">
            <a:extLst>
              <a:ext uri="{FF2B5EF4-FFF2-40B4-BE49-F238E27FC236}">
                <a16:creationId xmlns:a16="http://schemas.microsoft.com/office/drawing/2014/main" id="{5B8FC64D-B0DC-4EEB-A0EE-13215888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77800"/>
            <a:ext cx="5048250" cy="952500"/>
          </a:xfrm>
          <a:prstGeom prst="rect">
            <a:avLst/>
          </a:prstGeom>
          <a:noFill/>
        </p:spPr>
      </p:pic>
      <p:pic>
        <p:nvPicPr>
          <p:cNvPr id="4" name="Picture 2" descr="What are Hyperspectral Images?. How are they different from the digital… |  by Sarthak Panigrahi | Towards Data Science">
            <a:extLst>
              <a:ext uri="{FF2B5EF4-FFF2-40B4-BE49-F238E27FC236}">
                <a16:creationId xmlns:a16="http://schemas.microsoft.com/office/drawing/2014/main" id="{BEE77E35-36D5-4590-B4D9-ECA88FA12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1"/>
          <a:stretch/>
        </p:blipFill>
        <p:spPr bwMode="auto">
          <a:xfrm>
            <a:off x="6900863" y="654050"/>
            <a:ext cx="231933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21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n Overview on Linear Unmixing of Hyperspectral Data">
            <a:extLst>
              <a:ext uri="{FF2B5EF4-FFF2-40B4-BE49-F238E27FC236}">
                <a16:creationId xmlns:a16="http://schemas.microsoft.com/office/drawing/2014/main" id="{873C8389-BD0E-4C69-9CC7-13173CB5BB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What are Hyperspectral Images?. How are they different from the digital… |  by Sarthak Panigrahi | Towards Data Science">
            <a:extLst>
              <a:ext uri="{FF2B5EF4-FFF2-40B4-BE49-F238E27FC236}">
                <a16:creationId xmlns:a16="http://schemas.microsoft.com/office/drawing/2014/main" id="{33C985DB-AE09-4B3B-A256-53A6DCC7E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14400" y="1000125"/>
            <a:ext cx="224313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spectral Imaging System: Development Aspects and Recent Trends |  SpringerLink">
            <a:extLst>
              <a:ext uri="{FF2B5EF4-FFF2-40B4-BE49-F238E27FC236}">
                <a16:creationId xmlns:a16="http://schemas.microsoft.com/office/drawing/2014/main" id="{F4460660-6D43-45F8-A3B5-DE083A8CF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7"/>
          <a:stretch/>
        </p:blipFill>
        <p:spPr bwMode="auto">
          <a:xfrm>
            <a:off x="4724400" y="2667000"/>
            <a:ext cx="3871912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l\Desktop\hyper.png">
            <a:extLst>
              <a:ext uri="{FF2B5EF4-FFF2-40B4-BE49-F238E27FC236}">
                <a16:creationId xmlns:a16="http://schemas.microsoft.com/office/drawing/2014/main" id="{587108CD-042F-4903-B84B-2EC4B821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1364" y="571500"/>
            <a:ext cx="5410200" cy="857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137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CC50F-C60D-4518-87F1-53A41CC2D201}"/>
              </a:ext>
            </a:extLst>
          </p:cNvPr>
          <p:cNvSpPr txBox="1"/>
          <p:nvPr/>
        </p:nvSpPr>
        <p:spPr>
          <a:xfrm>
            <a:off x="827577" y="609600"/>
            <a:ext cx="837716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SPECTRAL SIGNATURE</a:t>
            </a:r>
            <a:endParaRPr lang="en-US" sz="28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Different surface types such as water, bare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ground and vegetation reflect radiation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differently in various channels. The radiation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reflected as a function of the wavelength is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called the spectral signature of the surface. </a:t>
            </a:r>
          </a:p>
          <a:p>
            <a:endParaRPr 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1026" name="Picture 2" descr="A New Crop Spectral Signatures Database Interactive Tool (CSSIT)">
            <a:extLst>
              <a:ext uri="{FF2B5EF4-FFF2-40B4-BE49-F238E27FC236}">
                <a16:creationId xmlns:a16="http://schemas.microsoft.com/office/drawing/2014/main" id="{C4F5D5A5-68C3-4BE7-8425-E74008B3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58" y="3429000"/>
            <a:ext cx="7696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95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858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 BANK</a:t>
            </a:r>
          </a:p>
          <a:p>
            <a:endParaRPr lang="en-US" b="1" dirty="0"/>
          </a:p>
          <a:p>
            <a:r>
              <a:rPr lang="en-US" b="1" dirty="0"/>
              <a:t>EXPLAIN : </a:t>
            </a:r>
          </a:p>
          <a:p>
            <a:endParaRPr lang="en-US" b="1" dirty="0"/>
          </a:p>
          <a:p>
            <a:r>
              <a:rPr lang="en-US" b="1" dirty="0"/>
              <a:t>PACHROMAIC , COLOR , MULTISPECTRAL AND HYPERSPECTRAL REMOTE SENSING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do you mean by SPECTRAL SIGNAURE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2D79D-F813-4DF9-A292-D712C43BE056}" type="slidenum">
              <a:rPr lang="en-GB"/>
              <a:pPr/>
              <a:t>5</a:t>
            </a:fld>
            <a:endParaRPr lang="en-GB"/>
          </a:p>
        </p:txBody>
      </p:sp>
      <p:sp>
        <p:nvSpPr>
          <p:cNvPr id="411651" name="Rectangle 3"/>
          <p:cNvSpPr>
            <a:spLocks noChangeArrowheads="1"/>
          </p:cNvSpPr>
          <p:nvPr/>
        </p:nvSpPr>
        <p:spPr bwMode="auto">
          <a:xfrm>
            <a:off x="320040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1658" name="Rectangle 10"/>
          <p:cNvSpPr>
            <a:spLocks noChangeArrowheads="1"/>
          </p:cNvSpPr>
          <p:nvPr/>
        </p:nvSpPr>
        <p:spPr bwMode="auto">
          <a:xfrm>
            <a:off x="684213" y="5921375"/>
            <a:ext cx="7056437" cy="936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sz="1800">
                <a:latin typeface="Arial" pitchFamily="34" charset="0"/>
              </a:rPr>
              <a:t>Links:</a:t>
            </a:r>
          </a:p>
          <a:p>
            <a:pPr>
              <a:spcBef>
                <a:spcPct val="0"/>
              </a:spcBef>
            </a:pPr>
            <a:r>
              <a:rPr lang="en-US" sz="1800">
                <a:latin typeface="Arial" pitchFamily="34" charset="0"/>
              </a:rPr>
              <a:t>http://www.biogeorecon.com/remote.htm </a:t>
            </a:r>
          </a:p>
          <a:p>
            <a:pPr>
              <a:spcBef>
                <a:spcPct val="0"/>
              </a:spcBef>
            </a:pPr>
            <a:r>
              <a:rPr lang="en-US" sz="1800">
                <a:latin typeface="Arial" pitchFamily="34" charset="0"/>
              </a:rPr>
              <a:t>http://www.eeb.ucla.edu/test/faculty/nezlin/SatellitesAndSensors.htm</a:t>
            </a:r>
            <a:endParaRPr lang="it-IT" sz="1800">
              <a:latin typeface="Arial" pitchFamily="34" charset="0"/>
            </a:endParaRPr>
          </a:p>
        </p:txBody>
      </p:sp>
      <p:pic>
        <p:nvPicPr>
          <p:cNvPr id="411666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836613"/>
            <a:ext cx="8339138" cy="4462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411668" name="Text Box 20"/>
          <p:cNvSpPr txBox="1">
            <a:spLocks noChangeArrowheads="1"/>
          </p:cNvSpPr>
          <p:nvPr/>
        </p:nvSpPr>
        <p:spPr bwMode="auto">
          <a:xfrm>
            <a:off x="5711825" y="4365625"/>
            <a:ext cx="343217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dirty="0">
                <a:latin typeface="Arial" pitchFamily="34" charset="0"/>
                <a:cs typeface="Times New Roman" pitchFamily="18" charset="0"/>
              </a:rPr>
              <a:t>Microwave (MW)</a:t>
            </a:r>
          </a:p>
          <a:p>
            <a:pPr algn="l">
              <a:spcBef>
                <a:spcPct val="0"/>
              </a:spcBef>
            </a:pPr>
            <a:r>
              <a:rPr lang="en-US" sz="1800" dirty="0">
                <a:latin typeface="Arial" pitchFamily="34" charset="0"/>
                <a:cs typeface="Times New Roman" pitchFamily="18" charset="0"/>
              </a:rPr>
              <a:t>	active (0.3-30 GHz)</a:t>
            </a:r>
          </a:p>
        </p:txBody>
      </p:sp>
      <p:sp>
        <p:nvSpPr>
          <p:cNvPr id="411669" name="Text Box 21"/>
          <p:cNvSpPr txBox="1">
            <a:spLocks noChangeArrowheads="1"/>
          </p:cNvSpPr>
          <p:nvPr/>
        </p:nvSpPr>
        <p:spPr bwMode="auto">
          <a:xfrm>
            <a:off x="5711825" y="3484563"/>
            <a:ext cx="343217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>
                <a:latin typeface="Arial" pitchFamily="34" charset="0"/>
                <a:cs typeface="Times New Roman" pitchFamily="18" charset="0"/>
              </a:rPr>
              <a:t>Visible (400 nm - 1000 nm, VIS)</a:t>
            </a:r>
          </a:p>
        </p:txBody>
      </p:sp>
      <p:sp>
        <p:nvSpPr>
          <p:cNvPr id="411670" name="Text Box 22"/>
          <p:cNvSpPr txBox="1">
            <a:spLocks noChangeArrowheads="1"/>
          </p:cNvSpPr>
          <p:nvPr/>
        </p:nvSpPr>
        <p:spPr bwMode="auto">
          <a:xfrm>
            <a:off x="5724525" y="3933825"/>
            <a:ext cx="28289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>
                <a:latin typeface="Arial" pitchFamily="34" charset="0"/>
                <a:cs typeface="Times New Roman" pitchFamily="18" charset="0"/>
              </a:rPr>
              <a:t>Infrared (~ 10,000 nm, IR)</a:t>
            </a:r>
          </a:p>
        </p:txBody>
      </p:sp>
      <p:sp>
        <p:nvSpPr>
          <p:cNvPr id="411671" name="Text Box 23"/>
          <p:cNvSpPr txBox="1">
            <a:spLocks noChangeArrowheads="1"/>
          </p:cNvSpPr>
          <p:nvPr/>
        </p:nvSpPr>
        <p:spPr bwMode="auto">
          <a:xfrm>
            <a:off x="1116013" y="188913"/>
            <a:ext cx="6911975" cy="5889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b="1">
                <a:latin typeface="Verdana" pitchFamily="34" charset="0"/>
              </a:rPr>
              <a:t>Electromagnetic spectrum</a:t>
            </a:r>
          </a:p>
        </p:txBody>
      </p:sp>
      <p:sp>
        <p:nvSpPr>
          <p:cNvPr id="411673" name="Oval 25"/>
          <p:cNvSpPr>
            <a:spLocks noChangeArrowheads="1"/>
          </p:cNvSpPr>
          <p:nvPr/>
        </p:nvSpPr>
        <p:spPr bwMode="auto">
          <a:xfrm>
            <a:off x="3635375" y="1268413"/>
            <a:ext cx="865188" cy="16557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276600" y="1268413"/>
            <a:ext cx="2087563" cy="1627187"/>
            <a:chOff x="2064" y="799"/>
            <a:chExt cx="1315" cy="1025"/>
          </a:xfrm>
        </p:grpSpPr>
        <p:sp>
          <p:nvSpPr>
            <p:cNvPr id="411672" name="Oval 24"/>
            <p:cNvSpPr>
              <a:spLocks noChangeArrowheads="1"/>
            </p:cNvSpPr>
            <p:nvPr/>
          </p:nvSpPr>
          <p:spPr bwMode="auto">
            <a:xfrm>
              <a:off x="2064" y="799"/>
              <a:ext cx="226" cy="953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1674" name="Oval 26"/>
            <p:cNvSpPr>
              <a:spLocks noChangeArrowheads="1"/>
            </p:cNvSpPr>
            <p:nvPr/>
          </p:nvSpPr>
          <p:spPr bwMode="auto">
            <a:xfrm>
              <a:off x="2789" y="871"/>
              <a:ext cx="590" cy="953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30194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226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4419600" y="1066800"/>
            <a:ext cx="24288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838200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Micron= mm/1000</a:t>
            </a:r>
          </a:p>
        </p:txBody>
      </p:sp>
      <p:pic>
        <p:nvPicPr>
          <p:cNvPr id="152269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5410200"/>
            <a:ext cx="58197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572000" y="6477000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meters </a:t>
            </a:r>
          </a:p>
        </p:txBody>
      </p:sp>
      <p:pic>
        <p:nvPicPr>
          <p:cNvPr id="1522696" name="Picture 8" descr="Image result for radar determines range  phas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667000"/>
            <a:ext cx="2828925" cy="16192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90600" y="2286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Comparison: </a:t>
            </a:r>
          </a:p>
        </p:txBody>
      </p:sp>
      <p:sp>
        <p:nvSpPr>
          <p:cNvPr id="10" name="Oval 9"/>
          <p:cNvSpPr/>
          <p:nvPr/>
        </p:nvSpPr>
        <p:spPr>
          <a:xfrm>
            <a:off x="3810000" y="53340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5334000"/>
            <a:ext cx="3810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Wavelength ( Microwave) &gt;&gt;&gt; Wavelength ( optical region)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934" y="1143000"/>
            <a:ext cx="910416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Type of Remote Sensing</a:t>
            </a:r>
          </a:p>
          <a:p>
            <a:pPr algn="ctr"/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 #Based on wavelength region</a:t>
            </a:r>
          </a:p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# Based on radiation source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68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631" y="0"/>
            <a:ext cx="3083170" cy="692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fr-FR" sz="2800" dirty="0"/>
              <a:t>Active </a:t>
            </a:r>
            <a:r>
              <a:rPr lang="fr-FR" sz="2800" dirty="0" err="1"/>
              <a:t>remote</a:t>
            </a:r>
            <a:r>
              <a:rPr lang="fr-FR" sz="2800" dirty="0"/>
              <a:t> </a:t>
            </a:r>
            <a:r>
              <a:rPr lang="fr-FR" sz="2800" dirty="0" err="1"/>
              <a:t>sensing</a:t>
            </a:r>
            <a:endParaRPr lang="fr-FR" sz="2800" dirty="0"/>
          </a:p>
        </p:txBody>
      </p:sp>
      <p:pic>
        <p:nvPicPr>
          <p:cNvPr id="277508" name="Picture 4" descr="passi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14400"/>
            <a:ext cx="3008434" cy="2832100"/>
          </a:xfrm>
          <a:prstGeom prst="rect">
            <a:avLst/>
          </a:prstGeom>
          <a:noFill/>
        </p:spPr>
      </p:pic>
      <p:pic>
        <p:nvPicPr>
          <p:cNvPr id="277509" name="Picture 5" descr="sen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914400"/>
            <a:ext cx="2403231" cy="2838450"/>
          </a:xfrm>
          <a:prstGeom prst="rect">
            <a:avLst/>
          </a:prstGeom>
          <a:noFill/>
        </p:spPr>
      </p:pic>
      <p:pic>
        <p:nvPicPr>
          <p:cNvPr id="9" name="Picture 1" descr="Slide31.JPG"/>
          <p:cNvPicPr>
            <a:picLocks noChangeAspect="1"/>
          </p:cNvPicPr>
          <p:nvPr/>
        </p:nvPicPr>
        <p:blipFill>
          <a:blip r:embed="rId4" cstate="print"/>
          <a:srcRect t="17778" b="13333"/>
          <a:stretch>
            <a:fillRect/>
          </a:stretch>
        </p:blipFill>
        <p:spPr bwMode="auto">
          <a:xfrm>
            <a:off x="1676400" y="3810000"/>
            <a:ext cx="6096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1348F-76A5-5874-C7D0-292CB84C9F60}"/>
              </a:ext>
            </a:extLst>
          </p:cNvPr>
          <p:cNvSpPr txBox="1"/>
          <p:nvPr/>
        </p:nvSpPr>
        <p:spPr>
          <a:xfrm>
            <a:off x="4953000" y="19015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Passive </a:t>
            </a:r>
            <a:r>
              <a:rPr lang="fr-FR" sz="2400" dirty="0" err="1"/>
              <a:t>remote</a:t>
            </a:r>
            <a:r>
              <a:rPr lang="fr-FR" sz="2400" dirty="0"/>
              <a:t> </a:t>
            </a:r>
            <a:r>
              <a:rPr lang="fr-FR" sz="2400" dirty="0" err="1"/>
              <a:t>sensing</a:t>
            </a:r>
            <a:r>
              <a:rPr lang="fr-FR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5089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304800"/>
            <a:ext cx="8458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rgbClr val="CCFF66"/>
                </a:solidFill>
                <a:latin typeface="Arial" pitchFamily="34" charset="0"/>
                <a:cs typeface="Arial" pitchFamily="34" charset="0"/>
              </a:rPr>
              <a:t>A Systems View of Remote Sensing 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971800" y="990600"/>
            <a:ext cx="558197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Remote Sensing Instruments </a:t>
            </a: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4343400" y="1447800"/>
            <a:ext cx="0" cy="4572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2209800" y="1905000"/>
            <a:ext cx="4495800" cy="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6705600" y="1905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096000" y="2528888"/>
            <a:ext cx="175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Active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90600" y="2514600"/>
            <a:ext cx="2209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       Passive</a:t>
            </a:r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>
            <a:off x="2209800" y="2971800"/>
            <a:ext cx="0" cy="4572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>
            <a:off x="685800" y="3429000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>
            <a:off x="3886200" y="3429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685800" y="3429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0" y="4191000"/>
            <a:ext cx="160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Reflected light</a:t>
            </a:r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2209800" y="3429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1676400" y="41910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Thermal emission</a:t>
            </a:r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3429000" y="41910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Passive Microwave</a:t>
            </a: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685800" y="44958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-24353" y="4914900"/>
            <a:ext cx="1600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 Panchromatic 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Visible/near IR/SWIR imaging</a:t>
            </a:r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2209800" y="4800600"/>
            <a:ext cx="0" cy="5334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1828800" y="5334000"/>
            <a:ext cx="10668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Thermal imaging</a:t>
            </a:r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3886200" y="4800600"/>
            <a:ext cx="0" cy="5334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3352800" y="5257800"/>
            <a:ext cx="16002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Passive microwave radiometry</a:t>
            </a:r>
          </a:p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Microwave sounding</a:t>
            </a:r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685800" y="3429000"/>
            <a:ext cx="3200400" cy="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>
            <a:off x="685800" y="3429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>
            <a:off x="8229600" y="3429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>
            <a:off x="5467546" y="3429000"/>
            <a:ext cx="2819400" cy="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>
            <a:off x="5410200" y="3429000"/>
            <a:ext cx="0" cy="7620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>
            <a:off x="6705600" y="2971800"/>
            <a:ext cx="0" cy="4572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20" name="Text Box 36"/>
          <p:cNvSpPr txBox="1">
            <a:spLocks noChangeArrowheads="1"/>
          </p:cNvSpPr>
          <p:nvPr/>
        </p:nvSpPr>
        <p:spPr bwMode="auto">
          <a:xfrm>
            <a:off x="5181600" y="4927600"/>
            <a:ext cx="1295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Laser Profiling and Lidar</a:t>
            </a:r>
          </a:p>
        </p:txBody>
      </p:sp>
      <p:sp>
        <p:nvSpPr>
          <p:cNvPr id="16421" name="Text Box 37"/>
          <p:cNvSpPr txBox="1">
            <a:spLocks noChangeArrowheads="1"/>
          </p:cNvSpPr>
          <p:nvPr/>
        </p:nvSpPr>
        <p:spPr bwMode="auto">
          <a:xfrm>
            <a:off x="5105400" y="41148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Visible/IR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5486400" y="4419600"/>
            <a:ext cx="0" cy="5334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23" name="Text Box 39"/>
          <p:cNvSpPr txBox="1">
            <a:spLocks noChangeArrowheads="1"/>
          </p:cNvSpPr>
          <p:nvPr/>
        </p:nvSpPr>
        <p:spPr bwMode="auto">
          <a:xfrm>
            <a:off x="7620000" y="41148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Active Microwave</a:t>
            </a:r>
          </a:p>
        </p:txBody>
      </p:sp>
      <p:sp>
        <p:nvSpPr>
          <p:cNvPr id="16424" name="Text Box 40"/>
          <p:cNvSpPr txBox="1">
            <a:spLocks noChangeArrowheads="1"/>
          </p:cNvSpPr>
          <p:nvPr/>
        </p:nvSpPr>
        <p:spPr bwMode="auto">
          <a:xfrm>
            <a:off x="7086600" y="5105400"/>
            <a:ext cx="20574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Altimetry, </a:t>
            </a:r>
            <a:r>
              <a:rPr lang="en-US" sz="2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Scatterometry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95000"/>
              </a:lnSpc>
              <a:spcBef>
                <a:spcPct val="40000"/>
              </a:spcBef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Synthetic Aperture Radar</a:t>
            </a: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8229600" y="4648200"/>
            <a:ext cx="0" cy="533400"/>
          </a:xfrm>
          <a:prstGeom prst="line">
            <a:avLst/>
          </a:prstGeom>
          <a:noFill/>
          <a:ln w="63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>
              <a:solidFill>
                <a:schemeClr val="bg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Line 3"/>
          <p:cNvSpPr>
            <a:spLocks noChangeShapeType="1"/>
          </p:cNvSpPr>
          <p:nvPr/>
        </p:nvSpPr>
        <p:spPr bwMode="auto">
          <a:xfrm>
            <a:off x="457200" y="914400"/>
            <a:ext cx="8305800" cy="0"/>
          </a:xfrm>
          <a:prstGeom prst="line">
            <a:avLst/>
          </a:prstGeom>
          <a:noFill/>
          <a:ln w="3175">
            <a:solidFill>
              <a:srgbClr val="CCFF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1319</Words>
  <Application>Microsoft Office PowerPoint</Application>
  <PresentationFormat>On-screen Show (4:3)</PresentationFormat>
  <Paragraphs>332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Albertus Extra Bold</vt:lpstr>
      <vt:lpstr>Arial</vt:lpstr>
      <vt:lpstr>Calibri</vt:lpstr>
      <vt:lpstr>Georgia</vt:lpstr>
      <vt:lpstr>inherit</vt:lpstr>
      <vt:lpstr>Monotype Sorts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Active remote sensing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Radiation Interactions with Matter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Reflectance Curve</vt:lpstr>
      <vt:lpstr>Reflectance Curve</vt:lpstr>
      <vt:lpstr>PowerPoint Presentation</vt:lpstr>
      <vt:lpstr>Spectral “Signatures”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Display of Multispectral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intel</dc:creator>
  <cp:lastModifiedBy>Keval Jodhani</cp:lastModifiedBy>
  <cp:revision>53</cp:revision>
  <dcterms:created xsi:type="dcterms:W3CDTF">2006-08-16T00:00:00Z</dcterms:created>
  <dcterms:modified xsi:type="dcterms:W3CDTF">2023-02-06T05:28:01Z</dcterms:modified>
</cp:coreProperties>
</file>